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98" r:id="rId4"/>
    <p:sldId id="426" r:id="rId5"/>
    <p:sldId id="405" r:id="rId6"/>
    <p:sldId id="407" r:id="rId7"/>
    <p:sldId id="408" r:id="rId8"/>
    <p:sldId id="406" r:id="rId9"/>
    <p:sldId id="350" r:id="rId10"/>
    <p:sldId id="410" r:id="rId11"/>
    <p:sldId id="411" r:id="rId12"/>
    <p:sldId id="400" r:id="rId13"/>
    <p:sldId id="434" r:id="rId14"/>
    <p:sldId id="401" r:id="rId15"/>
    <p:sldId id="399" r:id="rId16"/>
    <p:sldId id="433" r:id="rId17"/>
    <p:sldId id="420" r:id="rId18"/>
    <p:sldId id="422" r:id="rId19"/>
    <p:sldId id="419" r:id="rId20"/>
    <p:sldId id="417" r:id="rId21"/>
    <p:sldId id="437" r:id="rId22"/>
    <p:sldId id="421" r:id="rId23"/>
    <p:sldId id="414" r:id="rId24"/>
    <p:sldId id="415" r:id="rId25"/>
    <p:sldId id="416" r:id="rId26"/>
    <p:sldId id="402" r:id="rId27"/>
    <p:sldId id="423" r:id="rId28"/>
    <p:sldId id="424" r:id="rId29"/>
    <p:sldId id="403" r:id="rId30"/>
    <p:sldId id="429" r:id="rId31"/>
    <p:sldId id="430" r:id="rId32"/>
    <p:sldId id="436" r:id="rId33"/>
    <p:sldId id="435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8BEDEB"/>
    <a:srgbClr val="A3BBEB"/>
    <a:srgbClr val="BDCEF1"/>
    <a:srgbClr val="66E8E5"/>
    <a:srgbClr val="51E5E1"/>
    <a:srgbClr val="94B0E8"/>
    <a:srgbClr val="7C919E"/>
    <a:srgbClr val="20D5D2"/>
    <a:srgbClr val="18A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30" autoAdjust="0"/>
    <p:restoredTop sz="96327"/>
  </p:normalViewPr>
  <p:slideViewPr>
    <p:cSldViewPr snapToGrid="0">
      <p:cViewPr varScale="1">
        <p:scale>
          <a:sx n="111" d="100"/>
          <a:sy n="111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C126D-BCCE-4A03-A599-B5C446741928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11EC-80BF-45A4-9CE8-3BE613647E1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767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301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1535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4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988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8093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9368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037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998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94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7538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50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578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151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2">
            <a:extLst>
              <a:ext uri="{FF2B5EF4-FFF2-40B4-BE49-F238E27FC236}">
                <a16:creationId xmlns:a16="http://schemas.microsoft.com/office/drawing/2014/main" id="{B2082DE3-7A08-4F2A-A1F0-D2AE876EC0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998" r="25166"/>
          <a:stretch/>
        </p:blipFill>
        <p:spPr>
          <a:xfrm>
            <a:off x="3309017" y="-7306"/>
            <a:ext cx="8882985" cy="6212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23AC4-18B3-48A0-84B7-D77752412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169" y="106104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7D24B-27D9-432F-873C-2AE5CC28A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169" y="4003370"/>
            <a:ext cx="9144000" cy="40055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96563FA-C63E-4FC7-A848-74718FB21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9976" y="5804743"/>
            <a:ext cx="2882024" cy="6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3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D9A735F-6737-44DB-85B5-2C7240C8E1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BF0CC5-1E35-4853-93C4-0D577C60FE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FF1F880-13C7-49DF-A9B0-952A109A06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7F57CD-413F-489F-89EE-AD7BFDB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886CE46-C9AB-47FE-9436-570210CE0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39385A-D35A-4192-BDD3-39F13C206C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909178C4-C067-9342-80E7-59297E96D80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5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3D43882-AB05-4321-85F6-636A26E770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3438174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-9174"/>
            <a:ext cx="6087535" cy="34290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15">
            <a:extLst>
              <a:ext uri="{FF2B5EF4-FFF2-40B4-BE49-F238E27FC236}">
                <a16:creationId xmlns:a16="http://schemas.microsoft.com/office/drawing/2014/main" id="{D17A6F7E-584B-0746-92B4-B3713B2E302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87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1055" y="-10231"/>
            <a:ext cx="3043769" cy="6877404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6867173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-10232"/>
            <a:ext cx="3043769" cy="6867174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-9174"/>
            <a:ext cx="3043763" cy="6867174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BEEC06CD-71CF-6140-9683-F444B4136FF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03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mi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1055" y="3423877"/>
            <a:ext cx="3043769" cy="3443295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3429000"/>
            <a:ext cx="3048000" cy="3438173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3418768"/>
            <a:ext cx="3043769" cy="3438174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3419826"/>
            <a:ext cx="3043763" cy="3438174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929CA5-9688-4358-B99E-EDE2FB52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D89A21-13C4-4D1B-BF7A-01FF9CCD1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1F133DB-5A1B-4BBD-9D96-4DBD9DF603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5" name="Footer Placeholder 15">
            <a:extLst>
              <a:ext uri="{FF2B5EF4-FFF2-40B4-BE49-F238E27FC236}">
                <a16:creationId xmlns:a16="http://schemas.microsoft.com/office/drawing/2014/main" id="{2E1BB142-E9CC-464D-B3A7-7388C3BF3B4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12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 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AACC41-4D33-4190-80E2-5446F2FC4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132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AACC41-4D33-4190-80E2-5446F2FC4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1123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651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DC48CF1A-AD9E-4DD5-B758-9BCA75F09B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08800" y="2053694"/>
            <a:ext cx="3759200" cy="2387600"/>
          </a:xfrm>
        </p:spPr>
        <p:txBody>
          <a:bodyPr anchor="b"/>
          <a:lstStyle>
            <a:lvl1pPr algn="l">
              <a:defRPr sz="6000" b="0" i="0">
                <a:solidFill>
                  <a:schemeClr val="accent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defRPr>
            </a:lvl1pPr>
          </a:lstStyle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8F2AB20-7D19-4AC0-B981-F48200497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8800" y="4566080"/>
            <a:ext cx="3759200" cy="691719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IBM Plex Sans" panose="020B0503050203000203" pitchFamily="34" charset="77"/>
                <a:ea typeface="Helvetica Neue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dirty="0"/>
              <a:t>Name and Surname</a:t>
            </a:r>
          </a:p>
        </p:txBody>
      </p:sp>
      <p:sp>
        <p:nvSpPr>
          <p:cNvPr id="8" name="CasellaDiTesto 11">
            <a:extLst>
              <a:ext uri="{FF2B5EF4-FFF2-40B4-BE49-F238E27FC236}">
                <a16:creationId xmlns:a16="http://schemas.microsoft.com/office/drawing/2014/main" id="{8EF99839-AFC6-4E86-A7FC-E821895888C8}"/>
              </a:ext>
            </a:extLst>
          </p:cNvPr>
          <p:cNvSpPr txBox="1"/>
          <p:nvPr userDrawn="1"/>
        </p:nvSpPr>
        <p:spPr>
          <a:xfrm>
            <a:off x="9242218" y="1617785"/>
            <a:ext cx="6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latin typeface="IBM Plex Sans" panose="020B0503050203000203" pitchFamily="34" charset="77"/>
            </a:endParaRPr>
          </a:p>
        </p:txBody>
      </p:sp>
      <p:pic>
        <p:nvPicPr>
          <p:cNvPr id="9" name="Immagine 6">
            <a:extLst>
              <a:ext uri="{FF2B5EF4-FFF2-40B4-BE49-F238E27FC236}">
                <a16:creationId xmlns:a16="http://schemas.microsoft.com/office/drawing/2014/main" id="{7915D7C3-DB9D-4015-BD51-2FDE48A31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976" y="5862180"/>
            <a:ext cx="2882024" cy="685897"/>
          </a:xfrm>
          <a:prstGeom prst="rect">
            <a:avLst/>
          </a:prstGeom>
        </p:spPr>
      </p:pic>
      <p:pic>
        <p:nvPicPr>
          <p:cNvPr id="10" name="Immagine 12">
            <a:extLst>
              <a:ext uri="{FF2B5EF4-FFF2-40B4-BE49-F238E27FC236}">
                <a16:creationId xmlns:a16="http://schemas.microsoft.com/office/drawing/2014/main" id="{EF53F9E0-727D-408F-9BB1-643DBE542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822" b="32761"/>
          <a:stretch/>
        </p:blipFill>
        <p:spPr>
          <a:xfrm rot="16200000" flipV="1">
            <a:off x="41017" y="-41017"/>
            <a:ext cx="5862178" cy="5944215"/>
          </a:xfrm>
          <a:prstGeom prst="rect">
            <a:avLst/>
          </a:prstGeom>
        </p:spPr>
      </p:pic>
      <p:pic>
        <p:nvPicPr>
          <p:cNvPr id="11" name="Immagine 14" descr="Immagine che contiene edificio&#10;&#10;&#10;&#10;Descrizione generata automaticamente">
            <a:extLst>
              <a:ext uri="{FF2B5EF4-FFF2-40B4-BE49-F238E27FC236}">
                <a16:creationId xmlns:a16="http://schemas.microsoft.com/office/drawing/2014/main" id="{6C169A71-0D93-4859-B776-B34C866E3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867742" y="1142097"/>
            <a:ext cx="1207171" cy="482868"/>
          </a:xfrm>
          <a:prstGeom prst="rect">
            <a:avLst/>
          </a:prstGeom>
        </p:spPr>
      </p:pic>
      <p:pic>
        <p:nvPicPr>
          <p:cNvPr id="12" name="Immagine 16">
            <a:extLst>
              <a:ext uri="{FF2B5EF4-FFF2-40B4-BE49-F238E27FC236}">
                <a16:creationId xmlns:a16="http://schemas.microsoft.com/office/drawing/2014/main" id="{B8575ED4-0008-474C-BFAC-6C569F345DF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57284" y="106276"/>
            <a:ext cx="2570746" cy="25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9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AD2D385-F1E8-4134-B39E-3BC58C62B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7710"/>
            <a:ext cx="4162778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880B1-9527-42F1-B2C8-FDE7D81E6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A3174C-4B39-4B3E-8465-0927B70A89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1" name="Footer Placeholder 15">
            <a:extLst>
              <a:ext uri="{FF2B5EF4-FFF2-40B4-BE49-F238E27FC236}">
                <a16:creationId xmlns:a16="http://schemas.microsoft.com/office/drawing/2014/main" id="{CF086E5A-429F-4BB9-BDA8-A679DAF0380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66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0F5524-47D3-4FDA-B771-803E4256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09BAE2A-03E6-4316-B137-353EDD7B2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B7E54-47CD-498F-AA36-7DE2ECD0A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2A3D2A73-A031-4A7A-AF68-9770785E56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6EFB2E8-9610-4874-81FD-6F28391E02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432398"/>
            <a:ext cx="11821358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FF88A2C-B9AD-4D45-861D-B2703EC042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3143249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 dirty="0"/>
              <a:t>July © 2020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3773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415844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D216064-06D3-46D7-BA59-6133E03667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4156" y="1582415"/>
            <a:ext cx="5867400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4" name="Footer Placeholder 15">
            <a:extLst>
              <a:ext uri="{FF2B5EF4-FFF2-40B4-BE49-F238E27FC236}">
                <a16:creationId xmlns:a16="http://schemas.microsoft.com/office/drawing/2014/main" id="{6066A83C-A26D-D34F-8C70-02B9028A67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6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| Title |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B574FCE-88D7-48BA-9009-C3CBD1C139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4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CE2E23D-D439-4DA8-90B0-2C404E688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2C397A05-4C2F-9041-A548-5AF00F69F5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3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582416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B44D60B-26E9-49DE-804A-7375E4DEB8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890" y="1582415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CFD76F0-D768-4C65-850F-EF8316895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5334" y="1582414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B90D94-DFD3-49C6-953B-A70552EE7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24621" y="1582414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9C96E031-9088-154F-8210-4FB1E604D1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9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| Title |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16A4FF-1BA0-416F-907F-576B6A1E2A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5">
            <a:extLst>
              <a:ext uri="{FF2B5EF4-FFF2-40B4-BE49-F238E27FC236}">
                <a16:creationId xmlns:a16="http://schemas.microsoft.com/office/drawing/2014/main" id="{A7341EF4-C2AF-0F4B-894D-E445BC68F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0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AD9B9D-B961-45B9-8653-7CA214E1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53B9A-B5DD-4DEF-89E4-B12FE4AA13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5D1D5-718E-46EC-9321-22C67ADB8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A2175CA8-6BA4-574A-A1E6-D199B33836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5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D9A735F-6737-44DB-85B5-2C7240C8E1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BF0CC5-1E35-4853-93C4-0D577C60FE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FF1F880-13C7-49DF-A9B0-952A109A06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7F57CD-413F-489F-89EE-AD7BFDB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886CE46-C9AB-47FE-9436-570210CE0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39385A-D35A-4192-BDD3-39F13C206C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198EC2D8-0E43-7540-8084-B7778149232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0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C6094-A618-4297-81EF-4E9F014E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47D32-AABB-4F42-839F-1D134D24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52D81-F51B-4FB2-805A-D1C2A0420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77707-C6FC-4491-AD10-3188DEF9A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July © 2020 IBM Client Innovation Center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B8B5F-DAD0-45FA-8722-4ECFC4BC8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34A26-F315-42B0-AC8A-A582B47B1A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00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1" r:id="rId4"/>
    <p:sldLayoutId id="2147483652" r:id="rId5"/>
    <p:sldLayoutId id="2147483655" r:id="rId6"/>
    <p:sldLayoutId id="2147483654" r:id="rId7"/>
    <p:sldLayoutId id="2147483653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4" r:id="rId15"/>
    <p:sldLayoutId id="2147483661" r:id="rId16"/>
    <p:sldLayoutId id="214748366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troubleshoot/topics/#virtualization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https://bce.berkeley.edu/enabling-virtualization-in-your-pc-bios.html" TargetMode="External"/><Relationship Id="rId4" Type="http://schemas.openxmlformats.org/officeDocument/2006/relationships/hyperlink" Target="https://learn.microsoft.com/en-us/windows/wsl/instal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install/windows-instal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en-us/windows/wsl/setup/environment#set-up-your-linux-username-and-passwor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sl/install-manual#step-4---download-the-linux-kernel-update-packag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sl/install-manual#step-4---download-the-linux-kernel-update-packag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docker.com/desktop/mac/install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mac/install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linux/install/ubunt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getting-started.gi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3000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0F99-5B39-466E-8D48-8AB32E8EB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840" y="197937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Docker</a:t>
            </a:r>
            <a:endParaRPr lang="it-IT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9B981BF-20DC-1648-897A-D790AB720445}"/>
              </a:ext>
            </a:extLst>
          </p:cNvPr>
          <p:cNvSpPr txBox="1">
            <a:spLocks/>
          </p:cNvSpPr>
          <p:nvPr/>
        </p:nvSpPr>
        <p:spPr>
          <a:xfrm>
            <a:off x="343657" y="6297471"/>
            <a:ext cx="4447005" cy="40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17/11/2023</a:t>
            </a:r>
            <a:endParaRPr lang="it-IT" sz="1600" b="1" dirty="0">
              <a:solidFill>
                <a:schemeClr val="accent2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A8E1315-8D7D-1445-A0CF-AA0DDE306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57" y="4432478"/>
            <a:ext cx="9144000" cy="40055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Java Foundation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C9DF764B-89BA-1448-8A5E-68FF6098FFE5}"/>
              </a:ext>
            </a:extLst>
          </p:cNvPr>
          <p:cNvSpPr txBox="1">
            <a:spLocks/>
          </p:cNvSpPr>
          <p:nvPr/>
        </p:nvSpPr>
        <p:spPr>
          <a:xfrm>
            <a:off x="346972" y="5128590"/>
            <a:ext cx="9144000" cy="827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Presented by</a:t>
            </a:r>
          </a:p>
          <a:p>
            <a:r>
              <a:rPr lang="en-GB" sz="1200" i="1" dirty="0" err="1"/>
              <a:t>Spadavecchia</a:t>
            </a:r>
            <a:r>
              <a:rPr lang="en-GB" sz="1200" i="1" dirty="0"/>
              <a:t> Marisa</a:t>
            </a:r>
          </a:p>
          <a:p>
            <a:r>
              <a:rPr lang="en-GB" sz="1200" dirty="0"/>
              <a:t>IBM Client Innovation </a:t>
            </a:r>
            <a:r>
              <a:rPr lang="en-GB" sz="1200" dirty="0" err="1"/>
              <a:t>Center</a:t>
            </a:r>
            <a:r>
              <a:rPr lang="en-GB" sz="1200" dirty="0"/>
              <a:t> - Italy</a:t>
            </a:r>
          </a:p>
        </p:txBody>
      </p:sp>
    </p:spTree>
    <p:extLst>
      <p:ext uri="{BB962C8B-B14F-4D97-AF65-F5344CB8AC3E}">
        <p14:creationId xmlns:p14="http://schemas.microsoft.com/office/powerpoint/2010/main" val="200505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84841"/>
            <a:ext cx="6611112" cy="64008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Strumenti</a:t>
            </a:r>
            <a:r>
              <a:rPr lang="en-GB" dirty="0"/>
              <a:t> e termini di Docker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11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5B81C6-EF91-D845-A61D-CDD49599D1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381309" y="824921"/>
            <a:ext cx="10646749" cy="46228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Immagine Docker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 </a:t>
            </a:r>
            <a:r>
              <a:rPr lang="en-GB" sz="2000" dirty="0"/>
              <a:t>Le </a:t>
            </a:r>
            <a:r>
              <a:rPr lang="en-GB" sz="2000" i="1" dirty="0" err="1"/>
              <a:t>immagini</a:t>
            </a:r>
            <a:r>
              <a:rPr lang="en-GB" sz="2000" i="1" dirty="0"/>
              <a:t> Docker </a:t>
            </a:r>
            <a:r>
              <a:rPr lang="en-GB" sz="2000" dirty="0" err="1"/>
              <a:t>contengono</a:t>
            </a:r>
            <a:r>
              <a:rPr lang="en-GB" sz="2000" dirty="0"/>
              <a:t> il </a:t>
            </a:r>
            <a:r>
              <a:rPr lang="en-GB" sz="2000" dirty="0" err="1"/>
              <a:t>codice</a:t>
            </a:r>
            <a:r>
              <a:rPr lang="en-GB" sz="2000" dirty="0"/>
              <a:t> </a:t>
            </a:r>
            <a:r>
              <a:rPr lang="en-GB" sz="2000" dirty="0" err="1"/>
              <a:t>sorgente</a:t>
            </a:r>
            <a:r>
              <a:rPr lang="en-GB" sz="2000" dirty="0"/>
              <a:t> </a:t>
            </a:r>
            <a:r>
              <a:rPr lang="en-GB" sz="2000" dirty="0" err="1"/>
              <a:t>dell'applicazione</a:t>
            </a:r>
            <a:r>
              <a:rPr lang="en-GB" sz="2000" dirty="0"/>
              <a:t> </a:t>
            </a:r>
            <a:r>
              <a:rPr lang="en-GB" sz="2000" dirty="0" err="1"/>
              <a:t>eseguibile</a:t>
            </a:r>
            <a:r>
              <a:rPr lang="en-GB" sz="2000" dirty="0"/>
              <a:t> </a:t>
            </a:r>
            <a:r>
              <a:rPr lang="en-GB" sz="2000" dirty="0" err="1"/>
              <a:t>nonché</a:t>
            </a:r>
            <a:r>
              <a:rPr lang="en-GB" sz="2000" dirty="0"/>
              <a:t> tutti </a:t>
            </a:r>
            <a:r>
              <a:rPr lang="en-GB" sz="2000" dirty="0" err="1"/>
              <a:t>gli</a:t>
            </a:r>
            <a:r>
              <a:rPr lang="en-GB" sz="2000" dirty="0"/>
              <a:t> </a:t>
            </a:r>
            <a:r>
              <a:rPr lang="en-GB" sz="2000" dirty="0" err="1"/>
              <a:t>strumenti</a:t>
            </a:r>
            <a:r>
              <a:rPr lang="en-GB" sz="2000" dirty="0"/>
              <a:t>, le </a:t>
            </a:r>
            <a:r>
              <a:rPr lang="en-GB" sz="2000" dirty="0" err="1"/>
              <a:t>librerie</a:t>
            </a:r>
            <a:r>
              <a:rPr lang="en-GB" sz="2000" dirty="0"/>
              <a:t> e le </a:t>
            </a:r>
            <a:r>
              <a:rPr lang="en-GB" sz="2000" dirty="0" err="1"/>
              <a:t>dipendenze</a:t>
            </a:r>
            <a:r>
              <a:rPr lang="en-GB" sz="2000" dirty="0"/>
              <a:t> di cui il </a:t>
            </a:r>
            <a:r>
              <a:rPr lang="en-GB" sz="2000" dirty="0" err="1"/>
              <a:t>codice</a:t>
            </a:r>
            <a:r>
              <a:rPr lang="en-GB" sz="2000" dirty="0"/>
              <a:t> </a:t>
            </a:r>
            <a:r>
              <a:rPr lang="en-GB" sz="2000" dirty="0" err="1"/>
              <a:t>dell'applicazione</a:t>
            </a:r>
            <a:r>
              <a:rPr lang="en-GB" sz="2000" dirty="0"/>
              <a:t> ha </a:t>
            </a:r>
            <a:r>
              <a:rPr lang="en-GB" sz="2000" dirty="0" err="1"/>
              <a:t>bisogno</a:t>
            </a:r>
            <a:r>
              <a:rPr lang="en-GB" sz="2000" dirty="0"/>
              <a:t> per </a:t>
            </a:r>
            <a:r>
              <a:rPr lang="en-GB" sz="2000" dirty="0" err="1"/>
              <a:t>l'esecuzione</a:t>
            </a:r>
            <a:r>
              <a:rPr lang="en-GB" sz="2000" dirty="0"/>
              <a:t> come container. </a:t>
            </a:r>
            <a:r>
              <a:rPr lang="it-IT" altLang="it-IT" sz="2000" dirty="0">
                <a:solidFill>
                  <a:schemeClr val="bg1"/>
                </a:solidFill>
                <a:latin typeface="Arial Unicode MS"/>
              </a:rPr>
              <a:t>Sono una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fotografia immutabile </a:t>
            </a:r>
            <a:r>
              <a:rPr lang="it-IT" altLang="it-IT" sz="2000" dirty="0">
                <a:solidFill>
                  <a:schemeClr val="bg1"/>
                </a:solidFill>
                <a:latin typeface="Arial Unicode MS"/>
              </a:rPr>
              <a:t>del file system di un S.O. tipicamente Linux</a:t>
            </a: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it-IT" sz="2000" b="1" dirty="0" err="1">
                <a:latin typeface="Arial Unicode MS"/>
              </a:rPr>
              <a:t>Dockerfile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 è  un </a:t>
            </a:r>
            <a:r>
              <a:rPr lang="en-GB" sz="2000" dirty="0"/>
              <a:t>file di testo </a:t>
            </a:r>
            <a:r>
              <a:rPr lang="en-GB" sz="2000" dirty="0" err="1"/>
              <a:t>contenente</a:t>
            </a:r>
            <a:r>
              <a:rPr lang="en-GB" sz="2000" dirty="0"/>
              <a:t> le </a:t>
            </a:r>
            <a:r>
              <a:rPr lang="en-GB" sz="2000" dirty="0" err="1"/>
              <a:t>istruzioni</a:t>
            </a:r>
            <a:r>
              <a:rPr lang="en-GB" sz="2000" dirty="0"/>
              <a:t> </a:t>
            </a:r>
            <a:r>
              <a:rPr lang="en-GB" sz="2000" dirty="0" err="1"/>
              <a:t>su</a:t>
            </a:r>
            <a:r>
              <a:rPr lang="en-GB" sz="2000" dirty="0"/>
              <a:t> come </a:t>
            </a:r>
            <a:r>
              <a:rPr lang="en-GB" sz="2000" dirty="0" err="1"/>
              <a:t>creare</a:t>
            </a:r>
            <a:r>
              <a:rPr lang="en-GB" sz="2000" dirty="0"/>
              <a:t> </a:t>
            </a:r>
            <a:r>
              <a:rPr lang="en-GB" sz="2000" dirty="0" err="1"/>
              <a:t>l’immagine</a:t>
            </a:r>
            <a:r>
              <a:rPr lang="en-GB" sz="2000" dirty="0"/>
              <a:t>; </a:t>
            </a:r>
            <a:r>
              <a:rPr lang="en-GB" sz="2000" dirty="0" err="1"/>
              <a:t>tali</a:t>
            </a:r>
            <a:r>
              <a:rPr lang="en-GB" sz="2000" dirty="0"/>
              <a:t> </a:t>
            </a:r>
            <a:r>
              <a:rPr lang="en-GB" sz="2000" dirty="0" err="1"/>
              <a:t>istruzioni</a:t>
            </a:r>
            <a:r>
              <a:rPr lang="en-GB" sz="2000" dirty="0"/>
              <a:t> </a:t>
            </a:r>
            <a:r>
              <a:rPr lang="en-GB" sz="2000" dirty="0" err="1"/>
              <a:t>saranno</a:t>
            </a:r>
            <a:r>
              <a:rPr lang="en-GB" sz="2000" dirty="0"/>
              <a:t> </a:t>
            </a:r>
            <a:r>
              <a:rPr lang="en-GB" sz="2000" dirty="0" err="1"/>
              <a:t>eseguite</a:t>
            </a:r>
            <a:r>
              <a:rPr lang="en-GB" sz="2000" dirty="0"/>
              <a:t> da Docker per </a:t>
            </a:r>
            <a:r>
              <a:rPr lang="en-GB" sz="2000" dirty="0" err="1"/>
              <a:t>creare</a:t>
            </a:r>
            <a:r>
              <a:rPr lang="en-GB" sz="2000" dirty="0"/>
              <a:t> le </a:t>
            </a:r>
            <a:r>
              <a:rPr lang="en-GB" sz="2000" dirty="0" err="1"/>
              <a:t>immagini</a:t>
            </a:r>
            <a:endParaRPr lang="en-GB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Arial Unicode MS"/>
              </a:rPr>
              <a:t>Container Docker</a:t>
            </a:r>
            <a:r>
              <a:rPr lang="en-GB" sz="2000" dirty="0"/>
              <a:t>: I container Docker </a:t>
            </a:r>
            <a:r>
              <a:rPr lang="en-GB" sz="2000" dirty="0" err="1"/>
              <a:t>sono</a:t>
            </a:r>
            <a:r>
              <a:rPr lang="en-GB" sz="2000" dirty="0"/>
              <a:t> le </a:t>
            </a:r>
            <a:r>
              <a:rPr lang="en-GB" sz="2000" dirty="0" err="1"/>
              <a:t>istanze</a:t>
            </a:r>
            <a:r>
              <a:rPr lang="en-GB" sz="2000" dirty="0"/>
              <a:t> in </a:t>
            </a:r>
            <a:r>
              <a:rPr lang="en-GB" sz="2000" dirty="0" err="1"/>
              <a:t>esecuzione</a:t>
            </a:r>
            <a:r>
              <a:rPr lang="en-GB" sz="2000" dirty="0"/>
              <a:t> </a:t>
            </a:r>
            <a:r>
              <a:rPr lang="en-GB" sz="2000" dirty="0" err="1"/>
              <a:t>delle</a:t>
            </a:r>
            <a:r>
              <a:rPr lang="en-GB" sz="2000" dirty="0"/>
              <a:t> </a:t>
            </a:r>
            <a:r>
              <a:rPr lang="en-GB" sz="2000" dirty="0" err="1"/>
              <a:t>immagini</a:t>
            </a:r>
            <a:r>
              <a:rPr lang="en-GB" sz="2000" dirty="0"/>
              <a:t> Docker. </a:t>
            </a:r>
            <a:r>
              <a:rPr lang="en-GB" sz="2000" dirty="0" err="1"/>
              <a:t>Mentre</a:t>
            </a:r>
            <a:r>
              <a:rPr lang="en-GB" sz="2000" dirty="0"/>
              <a:t> le </a:t>
            </a:r>
            <a:r>
              <a:rPr lang="en-GB" sz="2000" dirty="0" err="1"/>
              <a:t>immagini</a:t>
            </a:r>
            <a:r>
              <a:rPr lang="en-GB" sz="2000" dirty="0"/>
              <a:t> Docker </a:t>
            </a:r>
            <a:r>
              <a:rPr lang="en-GB" sz="2000" dirty="0" err="1"/>
              <a:t>sono</a:t>
            </a:r>
            <a:r>
              <a:rPr lang="en-GB" sz="2000" dirty="0"/>
              <a:t> file di sola </a:t>
            </a:r>
            <a:r>
              <a:rPr lang="en-GB" sz="2000" dirty="0" err="1"/>
              <a:t>lettura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bg1"/>
                </a:solidFill>
              </a:rPr>
              <a:t>il container </a:t>
            </a:r>
            <a:r>
              <a:rPr lang="it-IT" altLang="it-IT" sz="2000" dirty="0">
                <a:solidFill>
                  <a:schemeClr val="bg1"/>
                </a:solidFill>
                <a:latin typeface="Arial Unicode MS"/>
              </a:rPr>
              <a:t>è un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file system temporaneo </a:t>
            </a:r>
            <a:r>
              <a:rPr lang="it-IT" altLang="it-IT" sz="2000" dirty="0">
                <a:solidFill>
                  <a:schemeClr val="bg1"/>
                </a:solidFill>
                <a:latin typeface="Arial Unicode MS"/>
              </a:rPr>
              <a:t>derivato dall’immagine di Docker sul quale è possibile effettuare delle modifiche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  <a:r>
              <a:rPr lang="en-GB" sz="2000" dirty="0" err="1">
                <a:solidFill>
                  <a:schemeClr val="bg1"/>
                </a:solidFill>
              </a:rPr>
              <a:t>Gli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utenti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/>
              <a:t>possono</a:t>
            </a:r>
            <a:r>
              <a:rPr lang="en-GB" sz="2000" dirty="0"/>
              <a:t> </a:t>
            </a:r>
            <a:r>
              <a:rPr lang="en-GB" sz="2000" dirty="0" err="1"/>
              <a:t>interagirvi</a:t>
            </a:r>
            <a:r>
              <a:rPr lang="en-GB" sz="2000" dirty="0"/>
              <a:t> e </a:t>
            </a:r>
            <a:r>
              <a:rPr lang="en-GB" sz="2000" dirty="0" err="1"/>
              <a:t>gli</a:t>
            </a:r>
            <a:r>
              <a:rPr lang="en-GB" sz="2000" dirty="0"/>
              <a:t> </a:t>
            </a:r>
            <a:r>
              <a:rPr lang="en-GB" sz="2000" dirty="0" err="1"/>
              <a:t>amministratori</a:t>
            </a:r>
            <a:r>
              <a:rPr lang="en-GB" sz="2000" dirty="0"/>
              <a:t> </a:t>
            </a:r>
            <a:r>
              <a:rPr lang="en-GB" sz="2000" dirty="0" err="1"/>
              <a:t>possono</a:t>
            </a:r>
            <a:r>
              <a:rPr lang="en-GB" sz="2000" dirty="0"/>
              <a:t> </a:t>
            </a:r>
            <a:r>
              <a:rPr lang="en-GB" sz="2000" dirty="0" err="1"/>
              <a:t>modificare</a:t>
            </a:r>
            <a:r>
              <a:rPr lang="en-GB" sz="2000" dirty="0"/>
              <a:t> le </a:t>
            </a:r>
            <a:r>
              <a:rPr lang="en-GB" sz="2000" dirty="0" err="1"/>
              <a:t>impostazioni</a:t>
            </a:r>
            <a:r>
              <a:rPr lang="en-GB" sz="2000" dirty="0"/>
              <a:t> </a:t>
            </a:r>
            <a:r>
              <a:rPr lang="en-GB" sz="2000" dirty="0" err="1"/>
              <a:t>utilizzando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comandi</a:t>
            </a:r>
            <a:r>
              <a:rPr lang="en-GB" sz="2000" dirty="0"/>
              <a:t> docker</a:t>
            </a:r>
            <a:r>
              <a:rPr lang="it-IT" altLang="it-IT" sz="2000" dirty="0">
                <a:solidFill>
                  <a:schemeClr val="bg1"/>
                </a:solidFill>
                <a:latin typeface="Arial Unicode MS"/>
              </a:rPr>
              <a:t>. </a:t>
            </a:r>
            <a:endParaRPr lang="en-GB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92B51CA5-0C25-4794-B4B9-774E7F019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059" y="246413"/>
            <a:ext cx="775260" cy="43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0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41" y="104218"/>
            <a:ext cx="6611112" cy="64008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Strumenti</a:t>
            </a:r>
            <a:r>
              <a:rPr lang="en-GB" dirty="0"/>
              <a:t> e termini di Docker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12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5B81C6-EF91-D845-A61D-CDD49599D1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182641" y="881767"/>
            <a:ext cx="10901206" cy="4613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it-IT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kumimoji="0" sz="2000" b="1" i="0" u="none" strike="noStrike" cap="none" normalizeH="0" baseline="0">
                <a:ln>
                  <a:noFill/>
                </a:ln>
                <a:effectLst/>
                <a:latin typeface="Arial Unicode MS"/>
              </a:defRPr>
            </a:lvl1pPr>
          </a:lstStyle>
          <a:p>
            <a:r>
              <a:rPr lang="en-GB" sz="1800" b="1" dirty="0"/>
              <a:t>Docker registry: </a:t>
            </a:r>
            <a:r>
              <a:rPr lang="en-GB" sz="1800" b="0" dirty="0"/>
              <a:t>Un </a:t>
            </a:r>
            <a:r>
              <a:rPr lang="en-GB" sz="1800" b="0" dirty="0" err="1"/>
              <a:t>registro</a:t>
            </a:r>
            <a:r>
              <a:rPr lang="en-GB" sz="1800" b="0" dirty="0"/>
              <a:t> Docker </a:t>
            </a:r>
            <a:r>
              <a:rPr lang="en-GB" sz="1800" b="0" dirty="0" err="1"/>
              <a:t>è</a:t>
            </a:r>
            <a:r>
              <a:rPr lang="en-GB" sz="1800" b="0" dirty="0"/>
              <a:t> un </a:t>
            </a:r>
            <a:r>
              <a:rPr lang="en-GB" sz="1800" b="0" dirty="0" err="1"/>
              <a:t>sistema</a:t>
            </a:r>
            <a:r>
              <a:rPr lang="en-GB" sz="1800" b="0" dirty="0"/>
              <a:t> di storage e </a:t>
            </a:r>
            <a:r>
              <a:rPr lang="en-GB" sz="1800" b="0" dirty="0" err="1"/>
              <a:t>distribuzione</a:t>
            </a:r>
            <a:r>
              <a:rPr lang="en-GB" sz="1800" b="0" dirty="0"/>
              <a:t> open-source </a:t>
            </a:r>
            <a:r>
              <a:rPr lang="en-GB" sz="1800" b="0" dirty="0" err="1"/>
              <a:t>delle</a:t>
            </a:r>
            <a:r>
              <a:rPr lang="en-GB" sz="1800" b="0" dirty="0"/>
              <a:t>  </a:t>
            </a:r>
            <a:r>
              <a:rPr lang="en-GB" sz="1800" b="0" dirty="0" err="1"/>
              <a:t>immagini</a:t>
            </a:r>
            <a:r>
              <a:rPr lang="en-GB" sz="1800" b="0" dirty="0"/>
              <a:t> Docker </a:t>
            </a:r>
            <a:r>
              <a:rPr lang="en-GB" sz="1800" b="0" dirty="0" err="1"/>
              <a:t>organizzato</a:t>
            </a:r>
            <a:r>
              <a:rPr lang="en-GB" sz="1800" b="0" dirty="0"/>
              <a:t> in </a:t>
            </a:r>
            <a:r>
              <a:rPr lang="en-GB" sz="1800" b="0" dirty="0">
                <a:solidFill>
                  <a:srgbClr val="0070C0"/>
                </a:solidFill>
              </a:rPr>
              <a:t>repository</a:t>
            </a:r>
            <a:r>
              <a:rPr lang="en-GB" sz="1800" b="0" dirty="0"/>
              <a:t>. </a:t>
            </a:r>
            <a:r>
              <a:rPr lang="en-GB" sz="1800" b="0" dirty="0" err="1"/>
              <a:t>Ogni</a:t>
            </a:r>
            <a:r>
              <a:rPr lang="en-GB" sz="1800" b="0" dirty="0"/>
              <a:t> repository </a:t>
            </a:r>
            <a:r>
              <a:rPr lang="en-GB" sz="1800" b="0" dirty="0" err="1">
                <a:solidFill>
                  <a:schemeClr val="bg1"/>
                </a:solidFill>
              </a:rPr>
              <a:t>consente</a:t>
            </a:r>
            <a:r>
              <a:rPr lang="en-GB" sz="1800" b="0" dirty="0">
                <a:solidFill>
                  <a:schemeClr val="bg1"/>
                </a:solidFill>
              </a:rPr>
              <a:t> di </a:t>
            </a:r>
            <a:r>
              <a:rPr lang="en-GB" sz="1800" b="0" dirty="0" err="1">
                <a:solidFill>
                  <a:schemeClr val="bg1"/>
                </a:solidFill>
              </a:rPr>
              <a:t>tracciare</a:t>
            </a:r>
            <a:r>
              <a:rPr lang="en-GB" sz="1800" b="0" dirty="0">
                <a:solidFill>
                  <a:schemeClr val="bg1"/>
                </a:solidFill>
              </a:rPr>
              <a:t> </a:t>
            </a:r>
            <a:r>
              <a:rPr lang="en-GB" sz="1800" b="0" dirty="0" err="1">
                <a:solidFill>
                  <a:schemeClr val="bg1"/>
                </a:solidFill>
              </a:rPr>
              <a:t>tutte</a:t>
            </a:r>
            <a:r>
              <a:rPr lang="en-GB" sz="1800" b="0" dirty="0">
                <a:solidFill>
                  <a:schemeClr val="bg1"/>
                </a:solidFill>
              </a:rPr>
              <a:t> le </a:t>
            </a:r>
            <a:r>
              <a:rPr lang="en-GB" sz="1800" b="0" dirty="0" err="1">
                <a:solidFill>
                  <a:srgbClr val="0070C0"/>
                </a:solidFill>
              </a:rPr>
              <a:t>versioni</a:t>
            </a:r>
            <a:r>
              <a:rPr lang="en-GB" sz="1800" b="0" dirty="0">
                <a:solidFill>
                  <a:srgbClr val="0070C0"/>
                </a:solidFill>
              </a:rPr>
              <a:t> </a:t>
            </a:r>
            <a:r>
              <a:rPr lang="en-GB" sz="1800" b="0" dirty="0" err="1">
                <a:solidFill>
                  <a:srgbClr val="0070C0"/>
                </a:solidFill>
              </a:rPr>
              <a:t>delle</a:t>
            </a:r>
            <a:r>
              <a:rPr lang="en-GB" sz="1800" b="0" dirty="0">
                <a:solidFill>
                  <a:srgbClr val="0070C0"/>
                </a:solidFill>
              </a:rPr>
              <a:t> </a:t>
            </a:r>
            <a:r>
              <a:rPr lang="en-GB" sz="1800" b="0" dirty="0" err="1">
                <a:solidFill>
                  <a:srgbClr val="0070C0"/>
                </a:solidFill>
              </a:rPr>
              <a:t>immagini</a:t>
            </a:r>
            <a:r>
              <a:rPr lang="en-GB" sz="1800" b="0" dirty="0">
                <a:solidFill>
                  <a:schemeClr val="bg1"/>
                </a:solidFill>
              </a:rPr>
              <a:t>, </a:t>
            </a:r>
            <a:r>
              <a:rPr lang="en-GB" sz="1800" b="0" dirty="0" err="1">
                <a:solidFill>
                  <a:schemeClr val="bg1"/>
                </a:solidFill>
              </a:rPr>
              <a:t>utilizzando</a:t>
            </a:r>
            <a:r>
              <a:rPr lang="en-GB" sz="1800" b="0" dirty="0">
                <a:solidFill>
                  <a:schemeClr val="bg1"/>
                </a:solidFill>
              </a:rPr>
              <a:t> </a:t>
            </a:r>
            <a:r>
              <a:rPr lang="en-GB" sz="1800" b="0" dirty="0" err="1">
                <a:solidFill>
                  <a:schemeClr val="bg1"/>
                </a:solidFill>
              </a:rPr>
              <a:t>l'assegnazione</a:t>
            </a:r>
            <a:r>
              <a:rPr lang="en-GB" sz="1800" b="0" dirty="0">
                <a:solidFill>
                  <a:schemeClr val="bg1"/>
                </a:solidFill>
              </a:rPr>
              <a:t> di tag per </a:t>
            </a:r>
            <a:r>
              <a:rPr lang="en-GB" sz="1800" b="0" dirty="0" err="1">
                <a:solidFill>
                  <a:schemeClr val="bg1"/>
                </a:solidFill>
              </a:rPr>
              <a:t>l'identificazione</a:t>
            </a:r>
            <a:r>
              <a:rPr lang="en-GB" sz="1800" b="0" dirty="0"/>
              <a:t>. Tale </a:t>
            </a:r>
            <a:r>
              <a:rPr lang="en-GB" sz="1800" b="0" dirty="0" err="1"/>
              <a:t>operazione</a:t>
            </a:r>
            <a:r>
              <a:rPr lang="en-GB" sz="1800" b="0" dirty="0"/>
              <a:t> </a:t>
            </a:r>
            <a:r>
              <a:rPr lang="en-GB" sz="1800" b="0" dirty="0" err="1"/>
              <a:t>viene</a:t>
            </a:r>
            <a:r>
              <a:rPr lang="en-GB" sz="1800" b="0" dirty="0"/>
              <a:t> </a:t>
            </a:r>
            <a:r>
              <a:rPr lang="en-GB" sz="1800" b="0" dirty="0" err="1"/>
              <a:t>eseguita</a:t>
            </a:r>
            <a:r>
              <a:rPr lang="en-GB" sz="1800" b="0" dirty="0"/>
              <a:t> </a:t>
            </a:r>
            <a:r>
              <a:rPr lang="en-GB" sz="1800" b="0" dirty="0" err="1"/>
              <a:t>utilizzando</a:t>
            </a:r>
            <a:r>
              <a:rPr lang="en-GB" sz="1800" b="0" dirty="0"/>
              <a:t> </a:t>
            </a:r>
            <a:r>
              <a:rPr lang="en-GB" sz="1800" b="0" dirty="0">
                <a:solidFill>
                  <a:srgbClr val="0070C0"/>
                </a:solidFill>
              </a:rPr>
              <a:t>git</a:t>
            </a:r>
            <a:r>
              <a:rPr lang="en-GB" sz="1800" b="0" dirty="0"/>
              <a:t>, uno </a:t>
            </a:r>
            <a:r>
              <a:rPr lang="en-GB" sz="1800" b="0" dirty="0" err="1"/>
              <a:t>strumento</a:t>
            </a:r>
            <a:r>
              <a:rPr lang="en-GB" sz="1800" b="0" dirty="0"/>
              <a:t> di </a:t>
            </a:r>
            <a:r>
              <a:rPr lang="en-GB" sz="1800" b="0" dirty="0" err="1"/>
              <a:t>controllo</a:t>
            </a:r>
            <a:r>
              <a:rPr lang="en-GB" sz="1800" b="0" dirty="0"/>
              <a:t> </a:t>
            </a:r>
            <a:r>
              <a:rPr lang="en-GB" sz="1800" b="0" dirty="0" err="1"/>
              <a:t>delle</a:t>
            </a:r>
            <a:r>
              <a:rPr lang="en-GB" sz="1800" b="0" dirty="0"/>
              <a:t> </a:t>
            </a:r>
            <a:r>
              <a:rPr lang="en-GB" sz="1800" b="0" dirty="0" err="1"/>
              <a:t>versioni</a:t>
            </a:r>
            <a:r>
              <a:rPr lang="en-GB" sz="1800" b="0" dirty="0"/>
              <a:t>.</a:t>
            </a:r>
          </a:p>
          <a:p>
            <a:r>
              <a:rPr lang="en-GB" sz="1800" b="0" dirty="0" err="1"/>
              <a:t>Tramite</a:t>
            </a:r>
            <a:r>
              <a:rPr lang="en-GB" sz="1800" b="0" dirty="0"/>
              <a:t> i </a:t>
            </a:r>
            <a:r>
              <a:rPr lang="en-GB" sz="1800" b="0" dirty="0" err="1"/>
              <a:t>comandi</a:t>
            </a:r>
            <a:r>
              <a:rPr lang="en-GB" sz="1800" b="0" dirty="0"/>
              <a:t> </a:t>
            </a:r>
            <a:r>
              <a:rPr lang="en-GB" sz="1800" b="0" dirty="0">
                <a:solidFill>
                  <a:srgbClr val="0070C0"/>
                </a:solidFill>
              </a:rPr>
              <a:t>pull</a:t>
            </a:r>
            <a:r>
              <a:rPr lang="en-GB" sz="1800" b="0" dirty="0"/>
              <a:t> e </a:t>
            </a:r>
            <a:r>
              <a:rPr lang="en-GB" sz="1800" b="0" dirty="0">
                <a:solidFill>
                  <a:srgbClr val="0070C0"/>
                </a:solidFill>
              </a:rPr>
              <a:t>push</a:t>
            </a:r>
            <a:r>
              <a:rPr lang="en-GB" sz="1800" b="0" dirty="0"/>
              <a:t> </a:t>
            </a:r>
            <a:r>
              <a:rPr lang="en-GB" sz="1800" b="0" dirty="0" err="1"/>
              <a:t>si</a:t>
            </a:r>
            <a:r>
              <a:rPr lang="en-GB" sz="1800" b="0" dirty="0"/>
              <a:t> </a:t>
            </a:r>
            <a:r>
              <a:rPr lang="en-GB" sz="1800" b="0" dirty="0" err="1"/>
              <a:t>possono</a:t>
            </a:r>
            <a:r>
              <a:rPr lang="en-GB" sz="1800" b="0" dirty="0"/>
              <a:t> </a:t>
            </a:r>
            <a:r>
              <a:rPr lang="en-GB" sz="1800" b="0" dirty="0" err="1"/>
              <a:t>scaricare</a:t>
            </a:r>
            <a:r>
              <a:rPr lang="en-GB" sz="1800" b="0" dirty="0"/>
              <a:t> le </a:t>
            </a:r>
            <a:r>
              <a:rPr lang="en-GB" sz="1800" b="0" dirty="0" err="1"/>
              <a:t>immagini</a:t>
            </a:r>
            <a:r>
              <a:rPr lang="en-GB" sz="1800" b="0" dirty="0"/>
              <a:t> in locale </a:t>
            </a:r>
            <a:r>
              <a:rPr lang="en-GB" sz="1800" b="0" dirty="0" err="1"/>
              <a:t>oppure</a:t>
            </a:r>
            <a:r>
              <a:rPr lang="en-GB" sz="1800" b="0" dirty="0"/>
              <a:t> </a:t>
            </a:r>
            <a:r>
              <a:rPr lang="en-GB" sz="1800" b="0" dirty="0" err="1"/>
              <a:t>caricarle</a:t>
            </a:r>
            <a:r>
              <a:rPr lang="en-GB" sz="1800" b="0" dirty="0"/>
              <a:t> </a:t>
            </a:r>
            <a:r>
              <a:rPr lang="en-GB" sz="1800" b="0" dirty="0" err="1"/>
              <a:t>sul</a:t>
            </a:r>
            <a:r>
              <a:rPr lang="en-GB" sz="1800" b="0" dirty="0"/>
              <a:t> registry; </a:t>
            </a:r>
            <a:endParaRPr lang="en-GB" sz="1800" b="0" dirty="0">
              <a:solidFill>
                <a:srgbClr val="0070C0"/>
              </a:solidFill>
            </a:endParaRPr>
          </a:p>
          <a:p>
            <a:r>
              <a:rPr lang="en-GB" sz="1800" dirty="0"/>
              <a:t>Docker Hub: </a:t>
            </a:r>
            <a:r>
              <a:rPr lang="en-GB" sz="1800" b="0" dirty="0" err="1"/>
              <a:t>è</a:t>
            </a:r>
            <a:r>
              <a:rPr lang="en-GB" sz="1800" b="0" dirty="0"/>
              <a:t> </a:t>
            </a:r>
            <a:r>
              <a:rPr lang="en-GB" sz="1800" b="0" dirty="0" err="1"/>
              <a:t>l’istanza</a:t>
            </a:r>
            <a:r>
              <a:rPr lang="en-GB" sz="1800" b="0" dirty="0"/>
              <a:t> </a:t>
            </a:r>
            <a:r>
              <a:rPr lang="en-GB" sz="1800" b="0" dirty="0" err="1"/>
              <a:t>pubblica</a:t>
            </a:r>
            <a:r>
              <a:rPr lang="en-GB" sz="1800" b="0" dirty="0"/>
              <a:t> del Docker registry, </a:t>
            </a:r>
            <a:r>
              <a:rPr lang="en-GB" sz="1800" b="0" dirty="0" err="1"/>
              <a:t>è</a:t>
            </a:r>
            <a:r>
              <a:rPr lang="en-GB" sz="1800" b="0" dirty="0"/>
              <a:t> "la </a:t>
            </a:r>
            <a:r>
              <a:rPr lang="en-GB" sz="1800" b="0" dirty="0" err="1"/>
              <a:t>più</a:t>
            </a:r>
            <a:r>
              <a:rPr lang="en-GB" sz="1800" b="0" dirty="0"/>
              <a:t> </a:t>
            </a:r>
            <a:r>
              <a:rPr lang="en-GB" sz="1800" b="0" dirty="0" err="1"/>
              <a:t>grande</a:t>
            </a:r>
            <a:r>
              <a:rPr lang="en-GB" sz="1800" b="0" dirty="0"/>
              <a:t> </a:t>
            </a:r>
            <a:r>
              <a:rPr lang="en-GB" sz="1800" b="0" dirty="0" err="1"/>
              <a:t>libreria</a:t>
            </a:r>
            <a:r>
              <a:rPr lang="en-GB" sz="1800" b="0" dirty="0"/>
              <a:t> e community al </a:t>
            </a:r>
            <a:r>
              <a:rPr lang="en-GB" sz="1800" b="0" dirty="0" err="1"/>
              <a:t>mondo</a:t>
            </a:r>
            <a:r>
              <a:rPr lang="en-GB" sz="1800" b="0" dirty="0"/>
              <a:t> di </a:t>
            </a:r>
            <a:r>
              <a:rPr lang="en-GB" sz="1800" b="0" dirty="0" err="1"/>
              <a:t>immagini</a:t>
            </a:r>
            <a:r>
              <a:rPr lang="en-GB" sz="1800" b="0" dirty="0"/>
              <a:t> container". </a:t>
            </a:r>
            <a:r>
              <a:rPr lang="en-GB" sz="1800" b="0" dirty="0" err="1"/>
              <a:t>Contiene</a:t>
            </a:r>
            <a:r>
              <a:rPr lang="en-GB" sz="1800" b="0" dirty="0"/>
              <a:t> </a:t>
            </a:r>
            <a:r>
              <a:rPr lang="en-GB" sz="1800" b="0" dirty="0" err="1"/>
              <a:t>più</a:t>
            </a:r>
            <a:r>
              <a:rPr lang="en-GB" sz="1800" b="0" dirty="0"/>
              <a:t> di 100.000 </a:t>
            </a:r>
            <a:r>
              <a:rPr lang="en-GB" sz="1800" b="0" dirty="0" err="1"/>
              <a:t>immagini</a:t>
            </a:r>
            <a:r>
              <a:rPr lang="en-GB" sz="1800" b="0" dirty="0"/>
              <a:t>.</a:t>
            </a:r>
          </a:p>
          <a:p>
            <a:pPr marL="0" indent="0">
              <a:buNone/>
            </a:pPr>
            <a:r>
              <a:rPr lang="en-GB" sz="1800" b="0" dirty="0"/>
              <a:t>     Le </a:t>
            </a:r>
            <a:r>
              <a:rPr lang="en-GB" sz="1800" b="0" dirty="0" err="1"/>
              <a:t>immagini</a:t>
            </a:r>
            <a:r>
              <a:rPr lang="en-GB" sz="1800" b="0" dirty="0"/>
              <a:t> </a:t>
            </a:r>
            <a:r>
              <a:rPr lang="en-GB" sz="1800" b="0" dirty="0" err="1"/>
              <a:t>nel</a:t>
            </a:r>
            <a:r>
              <a:rPr lang="en-GB" sz="1800" b="0" dirty="0"/>
              <a:t> </a:t>
            </a:r>
            <a:r>
              <a:rPr lang="en-GB" sz="1800" b="0" dirty="0" err="1"/>
              <a:t>registro</a:t>
            </a:r>
            <a:r>
              <a:rPr lang="en-GB" sz="1800" b="0" dirty="0"/>
              <a:t> </a:t>
            </a:r>
            <a:r>
              <a:rPr lang="en-GB" sz="1800" b="0" dirty="0" err="1"/>
              <a:t>includono</a:t>
            </a:r>
            <a:r>
              <a:rPr lang="en-GB" sz="1800" b="0" dirty="0"/>
              <a:t> il </a:t>
            </a:r>
            <a:r>
              <a:rPr lang="en-GB" sz="1800" b="0" dirty="0" err="1"/>
              <a:t>nome</a:t>
            </a:r>
            <a:r>
              <a:rPr lang="en-GB" sz="1800" b="0" dirty="0"/>
              <a:t> </a:t>
            </a:r>
            <a:r>
              <a:rPr lang="en-GB" sz="1800" b="0" dirty="0" err="1"/>
              <a:t>dell’organizzazione</a:t>
            </a:r>
            <a:r>
              <a:rPr lang="en-GB" sz="1800" b="0" dirty="0"/>
              <a:t> o </a:t>
            </a:r>
            <a:r>
              <a:rPr lang="en-GB" sz="1800" b="0" dirty="0" err="1"/>
              <a:t>dell’utente</a:t>
            </a:r>
            <a:r>
              <a:rPr lang="en-GB" sz="1800" b="0" dirty="0"/>
              <a:t>, ad es.</a:t>
            </a:r>
          </a:p>
          <a:p>
            <a:pPr marL="0" indent="0">
              <a:buNone/>
            </a:pPr>
            <a:r>
              <a:rPr lang="en-GB" sz="1800" b="0" dirty="0"/>
              <a:t>	</a:t>
            </a:r>
            <a:r>
              <a:rPr lang="en-GB" sz="1800" b="0" dirty="0">
                <a:solidFill>
                  <a:srgbClr val="0070C0"/>
                </a:solidFill>
              </a:rPr>
              <a:t>docker pull my-registry/foo/bar:2.1</a:t>
            </a:r>
          </a:p>
          <a:p>
            <a:pPr marL="0" indent="0">
              <a:buNone/>
            </a:pPr>
            <a:r>
              <a:rPr lang="en-GB" sz="1800" b="0" dirty="0"/>
              <a:t>     </a:t>
            </a:r>
            <a:r>
              <a:rPr lang="en-GB" sz="1800" b="0" dirty="0" err="1"/>
              <a:t>Effettuerà</a:t>
            </a:r>
            <a:r>
              <a:rPr lang="en-GB" sz="1800" b="0" dirty="0"/>
              <a:t> la pull </a:t>
            </a:r>
            <a:r>
              <a:rPr lang="en-GB" sz="1800" b="0" dirty="0" err="1"/>
              <a:t>dell’imagine</a:t>
            </a:r>
            <a:r>
              <a:rPr lang="en-GB" sz="1800" b="0" dirty="0"/>
              <a:t> foo/bar </a:t>
            </a:r>
            <a:r>
              <a:rPr lang="en-GB" sz="1800" b="0" dirty="0" err="1"/>
              <a:t>avente</a:t>
            </a:r>
            <a:r>
              <a:rPr lang="en-GB" sz="1800" b="0" dirty="0"/>
              <a:t> il tag 2.1 dal </a:t>
            </a:r>
            <a:r>
              <a:rPr lang="en-GB" sz="1800" b="0" dirty="0" err="1"/>
              <a:t>registro</a:t>
            </a:r>
            <a:r>
              <a:rPr lang="en-GB" sz="1800" b="0" dirty="0"/>
              <a:t> my-registry</a:t>
            </a:r>
          </a:p>
          <a:p>
            <a:r>
              <a:rPr lang="en-GB" sz="1800" b="1" dirty="0"/>
              <a:t>Daemon Docker: </a:t>
            </a:r>
            <a:r>
              <a:rPr lang="en-GB" sz="1800" b="0" dirty="0" err="1"/>
              <a:t>è</a:t>
            </a:r>
            <a:r>
              <a:rPr lang="en-GB" sz="1800" b="0" dirty="0"/>
              <a:t> un </a:t>
            </a:r>
            <a:r>
              <a:rPr lang="en-GB" sz="1800" b="0" dirty="0" err="1"/>
              <a:t>servizio</a:t>
            </a:r>
            <a:r>
              <a:rPr lang="en-GB" sz="1800" b="0" dirty="0"/>
              <a:t> </a:t>
            </a:r>
            <a:r>
              <a:rPr lang="en-GB" sz="1800" b="0" dirty="0" err="1"/>
              <a:t>che</a:t>
            </a:r>
            <a:r>
              <a:rPr lang="en-GB" sz="1800" b="0" dirty="0"/>
              <a:t> </a:t>
            </a:r>
            <a:r>
              <a:rPr lang="en-GB" sz="1800" b="0" dirty="0" err="1"/>
              <a:t>viene</a:t>
            </a:r>
            <a:r>
              <a:rPr lang="en-GB" sz="1800" b="0" dirty="0"/>
              <a:t> </a:t>
            </a:r>
            <a:r>
              <a:rPr lang="en-GB" sz="1800" b="0" dirty="0" err="1"/>
              <a:t>eseguito</a:t>
            </a:r>
            <a:r>
              <a:rPr lang="en-GB" sz="1800" b="0" dirty="0"/>
              <a:t> </a:t>
            </a:r>
            <a:r>
              <a:rPr lang="en-GB" sz="1800" b="0" dirty="0" err="1"/>
              <a:t>sul</a:t>
            </a:r>
            <a:r>
              <a:rPr lang="en-GB" sz="1800" b="0" dirty="0"/>
              <a:t> </a:t>
            </a:r>
            <a:r>
              <a:rPr lang="en-GB" sz="1800" b="0" dirty="0" err="1"/>
              <a:t>sistema</a:t>
            </a:r>
            <a:r>
              <a:rPr lang="en-GB" sz="1800" b="0" dirty="0"/>
              <a:t> </a:t>
            </a:r>
            <a:r>
              <a:rPr lang="en-GB" sz="1800" b="0" dirty="0" err="1"/>
              <a:t>operativo</a:t>
            </a:r>
            <a:r>
              <a:rPr lang="en-GB" sz="1800" b="0" dirty="0"/>
              <a:t>, come Microsoft Windows, Apple MacOS o iOS. </a:t>
            </a:r>
            <a:r>
              <a:rPr lang="en-GB" sz="1800" b="0" dirty="0" err="1"/>
              <a:t>Questo</a:t>
            </a:r>
            <a:r>
              <a:rPr lang="en-GB" sz="1800" b="0" dirty="0"/>
              <a:t> servizio </a:t>
            </a:r>
            <a:r>
              <a:rPr lang="en-GB" sz="1800" b="0" dirty="0" err="1"/>
              <a:t>crea</a:t>
            </a:r>
            <a:r>
              <a:rPr lang="en-GB" sz="1800" b="0" dirty="0"/>
              <a:t> e </a:t>
            </a:r>
            <a:r>
              <a:rPr lang="en-GB" sz="1800" b="0" dirty="0" err="1"/>
              <a:t>gestisce</a:t>
            </a:r>
            <a:r>
              <a:rPr lang="en-GB" sz="1800" b="0" dirty="0"/>
              <a:t> le </a:t>
            </a:r>
            <a:r>
              <a:rPr lang="en-GB" sz="1800" b="0" dirty="0" err="1"/>
              <a:t>immagini</a:t>
            </a:r>
            <a:r>
              <a:rPr lang="en-GB" sz="1800" b="0" dirty="0"/>
              <a:t> Docker </a:t>
            </a:r>
          </a:p>
        </p:txBody>
      </p: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92B51CA5-0C25-4794-B4B9-774E7F019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099" y="206216"/>
            <a:ext cx="775260" cy="43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71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99505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Comandi</a:t>
            </a:r>
            <a:r>
              <a:rPr lang="en-GB" dirty="0"/>
              <a:t> base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13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5B81C6-EF91-D845-A61D-CDD49599D1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048063"/>
            <a:ext cx="11241912" cy="50998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Login to </a:t>
            </a:r>
            <a:r>
              <a:rPr lang="en-GB" dirty="0" err="1">
                <a:effectLst/>
                <a:latin typeface="Helvetica" pitchFamily="2" charset="0"/>
              </a:rPr>
              <a:t>DockerHub</a:t>
            </a:r>
            <a:r>
              <a:rPr lang="en-GB" dirty="0">
                <a:latin typeface="Helvetica" pitchFamily="2" charset="0"/>
              </a:rPr>
              <a:t>: </a:t>
            </a:r>
            <a:r>
              <a:rPr lang="en-GB" sz="2000" dirty="0">
                <a:solidFill>
                  <a:srgbClr val="0070C0"/>
                </a:solidFill>
                <a:latin typeface="Arial Unicode MS"/>
              </a:rPr>
              <a:t>docker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70C0"/>
              </a:solidFill>
              <a:latin typeface="Arial Unicode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effectLst/>
                <a:latin typeface="Helvetica" pitchFamily="2" charset="0"/>
              </a:rPr>
              <a:t>Cercare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una</a:t>
            </a:r>
            <a:r>
              <a:rPr lang="en-GB" dirty="0">
                <a:effectLst/>
                <a:latin typeface="Helvetica" pitchFamily="2" charset="0"/>
              </a:rPr>
              <a:t> imagine </a:t>
            </a:r>
            <a:r>
              <a:rPr lang="en-GB" dirty="0" err="1">
                <a:effectLst/>
                <a:latin typeface="Helvetica" pitchFamily="2" charset="0"/>
              </a:rPr>
              <a:t>nel</a:t>
            </a:r>
            <a:r>
              <a:rPr lang="en-GB" dirty="0">
                <a:effectLst/>
                <a:latin typeface="Helvetica" pitchFamily="2" charset="0"/>
              </a:rPr>
              <a:t> repo</a:t>
            </a:r>
            <a:r>
              <a:rPr lang="en-GB" dirty="0">
                <a:latin typeface="Helvetica" pitchFamily="2" charset="0"/>
              </a:rPr>
              <a:t>sitory </a:t>
            </a:r>
            <a:r>
              <a:rPr lang="en-GB" dirty="0" err="1">
                <a:latin typeface="Helvetica" pitchFamily="2" charset="0"/>
              </a:rPr>
              <a:t>pubblico</a:t>
            </a:r>
            <a:r>
              <a:rPr lang="en-GB" dirty="0">
                <a:latin typeface="Helvetica" pitchFamily="2" charset="0"/>
              </a:rPr>
              <a:t> di Docker: </a:t>
            </a:r>
            <a:r>
              <a:rPr lang="en-GB" sz="2000" dirty="0">
                <a:solidFill>
                  <a:srgbClr val="0070C0"/>
                </a:solidFill>
                <a:latin typeface="Arial Unicode MS"/>
              </a:rPr>
              <a:t>docker 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es: docker search </a:t>
            </a:r>
            <a:r>
              <a:rPr lang="en-GB" dirty="0" err="1">
                <a:effectLst/>
                <a:latin typeface="Helvetica" pitchFamily="2" charset="0"/>
              </a:rPr>
              <a:t>mysql</a:t>
            </a:r>
            <a:endParaRPr lang="en-GB" dirty="0">
              <a:effectLst/>
              <a:latin typeface="Helvetica" pitchFamily="2" charset="0"/>
            </a:endParaRPr>
          </a:p>
          <a:p>
            <a:endParaRPr lang="en-GB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Helvetica" pitchFamily="2" charset="0"/>
              </a:rPr>
              <a:t>Scaricare</a:t>
            </a:r>
            <a:r>
              <a:rPr lang="en-GB" dirty="0">
                <a:latin typeface="Helvetica" pitchFamily="2" charset="0"/>
              </a:rPr>
              <a:t> in locale </a:t>
            </a:r>
            <a:r>
              <a:rPr lang="en-GB" dirty="0" err="1">
                <a:latin typeface="Helvetica" pitchFamily="2" charset="0"/>
              </a:rPr>
              <a:t>una</a:t>
            </a:r>
            <a:r>
              <a:rPr lang="en-GB" dirty="0">
                <a:latin typeface="Helvetica" pitchFamily="2" charset="0"/>
              </a:rPr>
              <a:t> imagine: </a:t>
            </a:r>
            <a:r>
              <a:rPr lang="en-GB" sz="2000" dirty="0">
                <a:solidFill>
                  <a:srgbClr val="0070C0"/>
                </a:solidFill>
                <a:latin typeface="Arial Unicode MS"/>
              </a:rPr>
              <a:t>docker pull</a:t>
            </a:r>
          </a:p>
          <a:p>
            <a:r>
              <a:rPr lang="en-GB" dirty="0">
                <a:effectLst/>
                <a:latin typeface="Helvetica" pitchFamily="2" charset="0"/>
              </a:rPr>
              <a:t>    es: docker pull </a:t>
            </a:r>
            <a:r>
              <a:rPr lang="en-GB" dirty="0" err="1">
                <a:effectLst/>
                <a:latin typeface="Helvetica" pitchFamily="2" charset="0"/>
              </a:rPr>
              <a:t>mysql</a:t>
            </a:r>
            <a:endParaRPr lang="en-GB" dirty="0">
              <a:effectLst/>
              <a:latin typeface="Helvetica" pitchFamily="2" charset="0"/>
            </a:endParaRPr>
          </a:p>
          <a:p>
            <a:endParaRPr lang="en-GB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Helvetica" pitchFamily="2" charset="0"/>
              </a:rPr>
              <a:t>Copiare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 err="1">
                <a:latin typeface="Helvetica" pitchFamily="2" charset="0"/>
              </a:rPr>
              <a:t>una</a:t>
            </a:r>
            <a:r>
              <a:rPr lang="en-GB" dirty="0">
                <a:latin typeface="Helvetica" pitchFamily="2" charset="0"/>
              </a:rPr>
              <a:t> imagine locale </a:t>
            </a:r>
            <a:r>
              <a:rPr lang="en-GB" dirty="0" err="1">
                <a:latin typeface="Helvetica" pitchFamily="2" charset="0"/>
              </a:rPr>
              <a:t>sul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 err="1">
                <a:latin typeface="Helvetica" pitchFamily="2" charset="0"/>
              </a:rPr>
              <a:t>registro</a:t>
            </a:r>
            <a:r>
              <a:rPr lang="en-GB" dirty="0">
                <a:latin typeface="Helvetica" pitchFamily="2" charset="0"/>
              </a:rPr>
              <a:t>: </a:t>
            </a:r>
            <a:r>
              <a:rPr lang="en-GB" sz="2000" dirty="0">
                <a:solidFill>
                  <a:srgbClr val="0070C0"/>
                </a:solidFill>
                <a:latin typeface="Arial Unicode MS"/>
              </a:rPr>
              <a:t>docker push</a:t>
            </a:r>
          </a:p>
          <a:p>
            <a:r>
              <a:rPr lang="en-GB" dirty="0">
                <a:effectLst/>
                <a:latin typeface="Helvetica" pitchFamily="2" charset="0"/>
              </a:rPr>
              <a:t>     es. docker push my-username/my-image</a:t>
            </a:r>
          </a:p>
          <a:p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1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99505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Comandi</a:t>
            </a:r>
            <a:r>
              <a:rPr lang="en-GB" dirty="0"/>
              <a:t> base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5B81C6-EF91-D845-A61D-CDD49599D1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048063"/>
            <a:ext cx="11241912" cy="50998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Creare un container ed eseguirlo: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run &lt;opzioni&gt; &lt;immagine&gt; &lt;argomenti&gt;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Rinominare un container: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rename &lt;container&gt; &lt;nuovoNome&gt;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Avviare il container: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start &lt;container&gt;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Arrestare il container: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stop &lt;container&gt;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Forzare l’arresto del container: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kill &lt;container&gt;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Eliminare il container: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rm &lt;container&gt;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Visualizzare i container in esecuzione: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ps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Visualizzare i container anche in non esecuzione: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</a:t>
            </a:r>
            <a:r>
              <a:rPr lang="it-IT" altLang="it-IT" sz="2000" dirty="0" err="1">
                <a:solidFill>
                  <a:srgbClr val="0070C0"/>
                </a:solidFill>
                <a:latin typeface="Arial Unicode MS"/>
              </a:rPr>
              <a:t>ps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 –a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Rimuovere i container non utilizzati: </a:t>
            </a:r>
            <a:r>
              <a:rPr lang="it-IT" altLang="it-IT" sz="2000" dirty="0" err="1">
                <a:solidFill>
                  <a:srgbClr val="0070C0"/>
                </a:solidFill>
                <a:latin typeface="Arial Unicode MS"/>
              </a:rPr>
              <a:t>docker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 container prune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Visualizzare i processi in esecuzione di un container: </a:t>
            </a:r>
            <a:r>
              <a:rPr lang="it-IT" altLang="it-IT" sz="2000" dirty="0" err="1">
                <a:solidFill>
                  <a:srgbClr val="0070C0"/>
                </a:solidFill>
                <a:latin typeface="Arial Unicode MS"/>
              </a:rPr>
              <a:t>docker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 top &lt;container&gt;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Visualizzare le </a:t>
            </a:r>
            <a:r>
              <a:rPr lang="it-IT" altLang="it-IT" dirty="0" err="1">
                <a:latin typeface="Arial Unicode MS"/>
              </a:rPr>
              <a:t>stats</a:t>
            </a:r>
            <a:r>
              <a:rPr lang="it-IT" altLang="it-IT" dirty="0">
                <a:latin typeface="Arial Unicode MS"/>
              </a:rPr>
              <a:t> di utilizzo: </a:t>
            </a:r>
            <a:r>
              <a:rPr lang="it-IT" altLang="it-IT" sz="2000" dirty="0" err="1">
                <a:solidFill>
                  <a:srgbClr val="0070C0"/>
                </a:solidFill>
                <a:latin typeface="Arial Unicode MS"/>
              </a:rPr>
              <a:t>docker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 </a:t>
            </a:r>
            <a:r>
              <a:rPr lang="it-IT" altLang="it-IT" sz="2000" dirty="0" err="1">
                <a:solidFill>
                  <a:srgbClr val="0070C0"/>
                </a:solidFill>
                <a:latin typeface="Arial Unicode MS"/>
              </a:rPr>
              <a:t>stats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 &lt;container&gt;</a:t>
            </a:r>
          </a:p>
          <a:p>
            <a:pPr>
              <a:lnSpc>
                <a:spcPct val="150000"/>
              </a:lnSpc>
            </a:pPr>
            <a:endParaRPr lang="it-IT" altLang="it-IT" sz="2000" dirty="0">
              <a:solidFill>
                <a:srgbClr val="0070C0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211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Comandi</a:t>
            </a:r>
            <a:r>
              <a:rPr lang="en-GB" dirty="0"/>
              <a:t> base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5B81C6-EF91-D845-A61D-CDD49599D1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238646"/>
            <a:ext cx="11241912" cy="50998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Visualizzare le differenze dei file system tra il container e la sua immagine: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diff &lt;container&gt;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Visualizzare la configurazione sottoforma di JSON: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inspect &lt;container&gt;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Creare un’immagine del file system del container: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commit &lt;container&gt; &lt;name&gt;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Visualizzare la lista delle immagini: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image list </a:t>
            </a:r>
            <a:r>
              <a:rPr lang="it-IT" altLang="it-IT" sz="2000" dirty="0">
                <a:solidFill>
                  <a:schemeClr val="bg1"/>
                </a:solidFill>
                <a:latin typeface="Arial Unicode MS"/>
              </a:rPr>
              <a:t>oppure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 </a:t>
            </a:r>
            <a:r>
              <a:rPr lang="it-IT" altLang="it-IT" sz="2000" dirty="0" err="1">
                <a:solidFill>
                  <a:srgbClr val="0070C0"/>
                </a:solidFill>
                <a:latin typeface="Arial Unicode MS"/>
              </a:rPr>
              <a:t>docker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 images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Rimuovere un’immagine:</a:t>
            </a:r>
            <a:r>
              <a:rPr lang="it-IT" altLang="it-IT" b="1" dirty="0">
                <a:latin typeface="Arial Unicode MS"/>
              </a:rPr>
              <a:t>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image rm &lt;image&gt;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Rimuovere le immagini non utilizzate:</a:t>
            </a:r>
            <a:r>
              <a:rPr lang="it-IT" altLang="it-IT" b="1" dirty="0">
                <a:latin typeface="Arial Unicode MS"/>
              </a:rPr>
              <a:t>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image prune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Copiare un file dal container 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cp &lt;container&gt;:&lt;pathContainer&gt; &lt;pathHost&gt;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Copiare un file dall’host al container: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cp &lt;pathHost&gt; &lt;container&gt;:&lt;</a:t>
            </a:r>
            <a:r>
              <a:rPr lang="it-IT" altLang="it-IT" sz="2000" dirty="0" err="1">
                <a:solidFill>
                  <a:srgbClr val="0070C0"/>
                </a:solidFill>
                <a:latin typeface="Arial Unicode MS"/>
              </a:rPr>
              <a:t>pathContainer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Esportare contenuto container come file .tar: </a:t>
            </a:r>
            <a:r>
              <a:rPr lang="it-IT" altLang="it-IT" sz="2000" dirty="0" err="1">
                <a:solidFill>
                  <a:srgbClr val="0070C0"/>
                </a:solidFill>
                <a:latin typeface="Arial Unicode MS"/>
              </a:rPr>
              <a:t>docker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 export &lt;container&gt; -o &lt;nomeFile&gt;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Eseguire un comando all’interno di un container: </a:t>
            </a:r>
            <a:r>
              <a:rPr lang="it-IT" altLang="it-IT" sz="2000" dirty="0">
                <a:solidFill>
                  <a:srgbClr val="0070C0"/>
                </a:solidFill>
                <a:latin typeface="Arial Unicode MS"/>
              </a:rPr>
              <a:t>docker exec &lt;container&gt; &lt;argomenti&gt;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15668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8" y="187023"/>
            <a:ext cx="10555165" cy="640080"/>
          </a:xfrm>
        </p:spPr>
        <p:txBody>
          <a:bodyPr>
            <a:normAutofit/>
          </a:bodyPr>
          <a:lstStyle/>
          <a:p>
            <a:r>
              <a:rPr lang="en-GB" sz="40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sz="40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Docker Desktop</a:t>
            </a:r>
            <a:endParaRPr lang="en-GB" sz="4000" dirty="0">
              <a:solidFill>
                <a:schemeClr val="accent5">
                  <a:lumMod val="75000"/>
                </a:schemeClr>
              </a:solidFill>
              <a:latin typeface="IBM Plex Sans" panose="020B0503050203000203" pitchFamily="34" charset="77"/>
              <a:ea typeface="Helvetica Neue Light" panose="02000403000000020004" pitchFamily="2" charset="0"/>
              <a:cs typeface="Helvetica" charset="0"/>
            </a:endParaRP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128375" y="5716270"/>
            <a:ext cx="11460774" cy="640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  <a:hlinkClick r:id="rId3"/>
              </a:rPr>
              <a:t>https://docs.docker.com/desktop/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03D78C-A8CB-2BAF-F729-2041451E939B}"/>
              </a:ext>
            </a:extLst>
          </p:cNvPr>
          <p:cNvSpPr txBox="1"/>
          <p:nvPr/>
        </p:nvSpPr>
        <p:spPr>
          <a:xfrm>
            <a:off x="203566" y="4681204"/>
            <a:ext cx="763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T" dirty="0"/>
              <a:t>Tutte le istruzioni su come installare docker desktop sono reperibili sul sito ufficiale: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89741-89E1-4195-3F7E-68DE2171436C}"/>
              </a:ext>
            </a:extLst>
          </p:cNvPr>
          <p:cNvSpPr txBox="1"/>
          <p:nvPr/>
        </p:nvSpPr>
        <p:spPr>
          <a:xfrm>
            <a:off x="203567" y="1276651"/>
            <a:ext cx="7770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Docker Desktop </a:t>
            </a:r>
            <a:r>
              <a:rPr lang="en-GB" b="1" dirty="0" err="1"/>
              <a:t>è</a:t>
            </a:r>
            <a:r>
              <a:rPr lang="en-GB" b="1" dirty="0"/>
              <a:t>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applicazione</a:t>
            </a:r>
            <a:r>
              <a:rPr lang="en-GB" b="1" dirty="0"/>
              <a:t>, </a:t>
            </a:r>
            <a:r>
              <a:rPr lang="en-GB" b="1" dirty="0" err="1"/>
              <a:t>disponibile</a:t>
            </a:r>
            <a:r>
              <a:rPr lang="en-GB" b="1" dirty="0"/>
              <a:t> per Mac, Linux, o Windows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abilita</a:t>
            </a:r>
            <a:r>
              <a:rPr lang="en-GB" b="1" dirty="0"/>
              <a:t> </a:t>
            </a:r>
            <a:r>
              <a:rPr lang="en-GB" b="1" dirty="0" err="1"/>
              <a:t>alla</a:t>
            </a:r>
            <a:r>
              <a:rPr lang="en-GB" b="1" dirty="0"/>
              <a:t> </a:t>
            </a:r>
            <a:r>
              <a:rPr lang="en-GB" b="1" dirty="0" err="1"/>
              <a:t>costruzione</a:t>
            </a:r>
            <a:r>
              <a:rPr lang="en-GB" b="1" dirty="0"/>
              <a:t> e </a:t>
            </a:r>
            <a:r>
              <a:rPr lang="en-GB" b="1" dirty="0" err="1"/>
              <a:t>condivisione</a:t>
            </a:r>
            <a:r>
              <a:rPr lang="en-GB" b="1" dirty="0"/>
              <a:t> di </a:t>
            </a:r>
            <a:r>
              <a:rPr lang="en-GB" b="1" dirty="0" err="1"/>
              <a:t>applicazioni</a:t>
            </a:r>
            <a:r>
              <a:rPr lang="en-GB" b="1" dirty="0"/>
              <a:t> </a:t>
            </a:r>
            <a:r>
              <a:rPr lang="en-GB" b="1" dirty="0" err="1"/>
              <a:t>containerizzate</a:t>
            </a:r>
            <a:r>
              <a:rPr lang="en-GB" b="1" dirty="0"/>
              <a:t>.</a:t>
            </a:r>
          </a:p>
          <a:p>
            <a:pPr algn="just"/>
            <a:endParaRPr lang="en-GB" dirty="0"/>
          </a:p>
          <a:p>
            <a:pPr algn="just"/>
            <a:r>
              <a:rPr lang="en-GB" dirty="0" err="1"/>
              <a:t>Fornisce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b="1" dirty="0" err="1"/>
              <a:t>interfaccia</a:t>
            </a:r>
            <a:r>
              <a:rPr lang="en-GB" b="1" dirty="0"/>
              <a:t> </a:t>
            </a:r>
            <a:r>
              <a:rPr lang="en-GB" b="1" dirty="0" err="1"/>
              <a:t>grafica</a:t>
            </a:r>
            <a:r>
              <a:rPr lang="en-GB" b="1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consente</a:t>
            </a:r>
            <a:r>
              <a:rPr lang="en-GB" dirty="0"/>
              <a:t> in </a:t>
            </a:r>
            <a:r>
              <a:rPr lang="en-GB" dirty="0" err="1"/>
              <a:t>maniera</a:t>
            </a:r>
            <a:r>
              <a:rPr lang="en-GB" dirty="0"/>
              <a:t> semplice la </a:t>
            </a:r>
            <a:r>
              <a:rPr lang="en-GB" dirty="0" err="1"/>
              <a:t>gestione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container e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immagini</a:t>
            </a:r>
            <a:r>
              <a:rPr lang="en-GB" dirty="0"/>
              <a:t> </a:t>
            </a:r>
            <a:r>
              <a:rPr lang="en-GB" dirty="0" err="1"/>
              <a:t>direttamente</a:t>
            </a:r>
            <a:r>
              <a:rPr lang="en-GB" dirty="0"/>
              <a:t> dal proprio computer.</a:t>
            </a:r>
          </a:p>
          <a:p>
            <a:pPr algn="just"/>
            <a:endParaRPr lang="en-GB" dirty="0"/>
          </a:p>
          <a:p>
            <a:pPr algn="just"/>
            <a:r>
              <a:rPr lang="en-GB" dirty="0" err="1"/>
              <a:t>Constente</a:t>
            </a:r>
            <a:r>
              <a:rPr lang="en-GB" dirty="0"/>
              <a:t> </a:t>
            </a:r>
            <a:r>
              <a:rPr lang="en-GB" dirty="0" err="1"/>
              <a:t>l’accesso</a:t>
            </a:r>
            <a:r>
              <a:rPr lang="en-GB" dirty="0"/>
              <a:t> ad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vasta</a:t>
            </a:r>
            <a:r>
              <a:rPr lang="en-GB" dirty="0"/>
              <a:t> </a:t>
            </a:r>
            <a:r>
              <a:rPr lang="en-GB" dirty="0" err="1"/>
              <a:t>quantità</a:t>
            </a:r>
            <a:r>
              <a:rPr lang="en-GB" dirty="0"/>
              <a:t> di </a:t>
            </a:r>
            <a:r>
              <a:rPr lang="en-GB" dirty="0" err="1"/>
              <a:t>immagini</a:t>
            </a:r>
            <a:r>
              <a:rPr lang="en-GB" dirty="0"/>
              <a:t> certificate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b="1" dirty="0" err="1"/>
              <a:t>DockerHub</a:t>
            </a:r>
            <a:r>
              <a:rPr lang="en-GB" dirty="0"/>
              <a:t> </a:t>
            </a:r>
            <a:endParaRPr lang="en-IT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3B0FEB-DD01-B6CB-9D82-7005EEAD0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944" y="187023"/>
            <a:ext cx="3924300" cy="599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FB846CA-51C5-FA58-FABA-11826147B03C}"/>
              </a:ext>
            </a:extLst>
          </p:cNvPr>
          <p:cNvSpPr/>
          <p:nvPr/>
        </p:nvSpPr>
        <p:spPr>
          <a:xfrm>
            <a:off x="8491835" y="2908012"/>
            <a:ext cx="1568332" cy="296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339EE2-74BA-9194-B937-A9C89F1BCE6B}"/>
              </a:ext>
            </a:extLst>
          </p:cNvPr>
          <p:cNvSpPr/>
          <p:nvPr/>
        </p:nvSpPr>
        <p:spPr>
          <a:xfrm>
            <a:off x="8491835" y="4096573"/>
            <a:ext cx="1811264" cy="296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E33D6F8-BBFE-7822-2F78-0C560380BC85}"/>
              </a:ext>
            </a:extLst>
          </p:cNvPr>
          <p:cNvSpPr/>
          <p:nvPr/>
        </p:nvSpPr>
        <p:spPr>
          <a:xfrm>
            <a:off x="8519360" y="5284079"/>
            <a:ext cx="1811264" cy="296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A2D97000-A0BB-C377-5770-181501B387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426000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8" y="187023"/>
            <a:ext cx="10555165" cy="640080"/>
          </a:xfrm>
        </p:spPr>
        <p:txBody>
          <a:bodyPr>
            <a:normAutofit/>
          </a:bodyPr>
          <a:lstStyle/>
          <a:p>
            <a:r>
              <a:rPr lang="en-GB" sz="40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sz="40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Docker Desktop: </a:t>
            </a:r>
            <a:r>
              <a:rPr lang="en-GB" sz="4000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Windows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393917-68F1-13C0-7BD8-D7E08C8816ED}"/>
              </a:ext>
            </a:extLst>
          </p:cNvPr>
          <p:cNvSpPr txBox="1"/>
          <p:nvPr/>
        </p:nvSpPr>
        <p:spPr>
          <a:xfrm>
            <a:off x="228599" y="4117807"/>
            <a:ext cx="10555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T" sz="1800" dirty="0"/>
              <a:t>Prima di installare Docker Desktop </a:t>
            </a:r>
            <a:r>
              <a:rPr lang="en-IT" dirty="0"/>
              <a:t>devono essere verificati </a:t>
            </a:r>
            <a:r>
              <a:rPr lang="en-GB" dirty="0"/>
              <a:t>i</a:t>
            </a:r>
            <a:r>
              <a:rPr lang="en-IT" dirty="0"/>
              <a:t> requisiti di sistema e verificata l’abilitazione della </a:t>
            </a:r>
            <a:r>
              <a:rPr lang="en-IT" b="1" dirty="0"/>
              <a:t>virtualizzazione</a:t>
            </a:r>
            <a:r>
              <a:rPr lang="en-IT" dirty="0"/>
              <a:t> nel BIOS così come descritto al link seguente </a:t>
            </a:r>
          </a:p>
          <a:p>
            <a:pPr algn="just"/>
            <a:endParaRPr lang="en-IT" dirty="0"/>
          </a:p>
          <a:p>
            <a:pPr algn="just"/>
            <a:r>
              <a:rPr lang="en-GB" dirty="0">
                <a:hlinkClick r:id="rId3"/>
              </a:rPr>
              <a:t>https://docs.docker.com/desktop/troubleshoot/topics/#virtualization</a:t>
            </a:r>
            <a:endParaRPr lang="en-GB" dirty="0"/>
          </a:p>
          <a:p>
            <a:pPr algn="just"/>
            <a:r>
              <a:rPr lang="en-GB" dirty="0">
                <a:hlinkClick r:id="rId4"/>
              </a:rPr>
              <a:t>https://learn.microsoft.com/en-us/windows/wsl/install</a:t>
            </a:r>
            <a:endParaRPr lang="en-GB" dirty="0"/>
          </a:p>
          <a:p>
            <a:pPr algn="just"/>
            <a:r>
              <a:rPr lang="en-GB" dirty="0">
                <a:hlinkClick r:id="rId5"/>
              </a:rPr>
              <a:t>https://bce.berkeley.edu/enabling-virtualization-in-your-pc-bios.html</a:t>
            </a:r>
            <a:endParaRPr lang="en-GB" dirty="0"/>
          </a:p>
          <a:p>
            <a:pPr algn="just"/>
            <a:endParaRPr lang="en-GB" dirty="0"/>
          </a:p>
          <a:p>
            <a:pPr algn="just"/>
            <a:endParaRPr lang="en-IT" dirty="0"/>
          </a:p>
          <a:p>
            <a:pPr algn="just"/>
            <a:endParaRPr lang="en-IT" dirty="0"/>
          </a:p>
          <a:p>
            <a:endParaRPr lang="en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0E932-FEF8-1E82-2A65-F96BAC517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99" y="827103"/>
            <a:ext cx="6517500" cy="30108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D3C6D49-59C0-854E-F018-14EC960E3533}"/>
              </a:ext>
            </a:extLst>
          </p:cNvPr>
          <p:cNvSpPr/>
          <p:nvPr/>
        </p:nvSpPr>
        <p:spPr>
          <a:xfrm>
            <a:off x="272435" y="1467184"/>
            <a:ext cx="1179209" cy="32298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B6BDB-27D0-1C4A-247E-7271D3FF31E5}"/>
              </a:ext>
            </a:extLst>
          </p:cNvPr>
          <p:cNvSpPr txBox="1"/>
          <p:nvPr/>
        </p:nvSpPr>
        <p:spPr>
          <a:xfrm>
            <a:off x="8190963" y="1112308"/>
            <a:ext cx="3181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rgbClr val="FF0000"/>
                </a:solidFill>
              </a:rPr>
              <a:t>Seguire le istruzioni di installazione per WSL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10806A-9310-0054-95BC-DF3E6524E92C}"/>
              </a:ext>
            </a:extLst>
          </p:cNvPr>
          <p:cNvCxnSpPr/>
          <p:nvPr/>
        </p:nvCxnSpPr>
        <p:spPr>
          <a:xfrm>
            <a:off x="1451644" y="1607075"/>
            <a:ext cx="638639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CB43A95-DA00-2075-BEA2-F5EB298930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FA22B2-0E63-B354-CAC6-7CB5490F7373}"/>
              </a:ext>
            </a:extLst>
          </p:cNvPr>
          <p:cNvSpPr/>
          <p:nvPr/>
        </p:nvSpPr>
        <p:spPr>
          <a:xfrm>
            <a:off x="5612061" y="3266440"/>
            <a:ext cx="788740" cy="34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D54EE4-D676-B7A6-1F1F-54918CA38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2457" y="2694976"/>
            <a:ext cx="2981549" cy="114292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536FB-204D-1480-785F-D3E47E128D61}"/>
              </a:ext>
            </a:extLst>
          </p:cNvPr>
          <p:cNvCxnSpPr>
            <a:cxnSpLocks/>
          </p:cNvCxnSpPr>
          <p:nvPr/>
        </p:nvCxnSpPr>
        <p:spPr>
          <a:xfrm flipV="1">
            <a:off x="6503196" y="3427039"/>
            <a:ext cx="1687767" cy="11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8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7B7BB-2F31-F84F-76CC-0FF94F2D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5" y="1483153"/>
            <a:ext cx="3264784" cy="2880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3E343-78BD-B3F6-232C-929C370A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723" y="1379399"/>
            <a:ext cx="5788163" cy="50375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097EE90-58F5-B409-E204-39BCD48EC224}"/>
              </a:ext>
            </a:extLst>
          </p:cNvPr>
          <p:cNvSpPr/>
          <p:nvPr/>
        </p:nvSpPr>
        <p:spPr>
          <a:xfrm>
            <a:off x="4529097" y="4376294"/>
            <a:ext cx="1938130" cy="217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407DA-0240-AEF5-32B4-42AB3F85F31A}"/>
              </a:ext>
            </a:extLst>
          </p:cNvPr>
          <p:cNvSpPr/>
          <p:nvPr/>
        </p:nvSpPr>
        <p:spPr>
          <a:xfrm>
            <a:off x="4552539" y="5405390"/>
            <a:ext cx="1938130" cy="217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328DBC-9957-5077-1598-564E0170D768}"/>
              </a:ext>
            </a:extLst>
          </p:cNvPr>
          <p:cNvSpPr txBox="1">
            <a:spLocks/>
          </p:cNvSpPr>
          <p:nvPr/>
        </p:nvSpPr>
        <p:spPr>
          <a:xfrm>
            <a:off x="108678" y="187023"/>
            <a:ext cx="10555165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 Docker Desktop: </a:t>
            </a:r>
            <a:r>
              <a:rPr lang="en-GB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Windows</a:t>
            </a:r>
            <a:endParaRPr lang="en-GB" dirty="0">
              <a:solidFill>
                <a:schemeClr val="accent5">
                  <a:lumMod val="75000"/>
                </a:schemeClr>
              </a:solidFill>
              <a:latin typeface="IBM Plex Sans" panose="020B0503050203000203" pitchFamily="34" charset="77"/>
              <a:ea typeface="Helvetica Neue Light" panose="02000403000000020004" pitchFamily="2" charset="0"/>
              <a:cs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10A8E-4D63-8775-334A-F648A27EDD87}"/>
              </a:ext>
            </a:extLst>
          </p:cNvPr>
          <p:cNvSpPr txBox="1"/>
          <p:nvPr/>
        </p:nvSpPr>
        <p:spPr>
          <a:xfrm>
            <a:off x="228601" y="827103"/>
            <a:ext cx="804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Verificare le impostazioni generali della virtualizzazione in </a:t>
            </a:r>
            <a:r>
              <a:rPr lang="en-IT" b="1" dirty="0"/>
              <a:t>Windos Features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4F232DD-F3A3-C3C5-CED4-A436D306A2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74551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8" y="187023"/>
            <a:ext cx="10555165" cy="640080"/>
          </a:xfrm>
        </p:spPr>
        <p:txBody>
          <a:bodyPr>
            <a:normAutofit/>
          </a:bodyPr>
          <a:lstStyle/>
          <a:p>
            <a:r>
              <a:rPr lang="en-GB" sz="40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sz="40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Docker Desktop: </a:t>
            </a:r>
            <a:r>
              <a:rPr lang="en-GB" sz="4000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Windows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19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108678" y="1065124"/>
            <a:ext cx="11460774" cy="640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  <a:hlinkClick r:id="rId3"/>
              </a:rPr>
              <a:t>https://docs.docker.com/desktop/install/windows-install/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E3FA9-C036-54B5-8E06-2F02DC5DFBF0}"/>
              </a:ext>
            </a:extLst>
          </p:cNvPr>
          <p:cNvSpPr txBox="1"/>
          <p:nvPr/>
        </p:nvSpPr>
        <p:spPr>
          <a:xfrm>
            <a:off x="81721" y="1287052"/>
            <a:ext cx="1151468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sz="2000" dirty="0"/>
          </a:p>
          <a:p>
            <a:r>
              <a:rPr lang="en-IT" sz="2000" dirty="0"/>
              <a:t>Prima di installare Docker Desktop </a:t>
            </a:r>
            <a:r>
              <a:rPr lang="it-IT" sz="2000" dirty="0"/>
              <a:t>effettuare i seguenti passi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pPr marL="342900" indent="-342900">
              <a:buFont typeface="+mj-lt"/>
              <a:buAutoNum type="arabicPeriod"/>
            </a:pPr>
            <a:r>
              <a:rPr lang="en-GB" sz="2000" dirty="0" err="1"/>
              <a:t>Verificare</a:t>
            </a:r>
            <a:r>
              <a:rPr lang="en-GB" sz="2000" dirty="0"/>
              <a:t> se </a:t>
            </a:r>
            <a:r>
              <a:rPr lang="en-GB" sz="2000" dirty="0" err="1"/>
              <a:t>è</a:t>
            </a:r>
            <a:r>
              <a:rPr lang="en-GB" sz="2000" dirty="0"/>
              <a:t> </a:t>
            </a:r>
            <a:r>
              <a:rPr lang="en-GB" sz="2000" dirty="0" err="1"/>
              <a:t>già</a:t>
            </a:r>
            <a:r>
              <a:rPr lang="en-GB" sz="2000" dirty="0"/>
              <a:t> </a:t>
            </a:r>
            <a:r>
              <a:rPr lang="en-GB" sz="2000" dirty="0" err="1"/>
              <a:t>presente</a:t>
            </a:r>
            <a:r>
              <a:rPr lang="en-GB" sz="2000" dirty="0"/>
              <a:t> </a:t>
            </a:r>
            <a:r>
              <a:rPr lang="en-GB" sz="2000" dirty="0" err="1"/>
              <a:t>una</a:t>
            </a:r>
            <a:r>
              <a:rPr lang="en-GB" sz="2000" dirty="0"/>
              <a:t> </a:t>
            </a:r>
            <a:r>
              <a:rPr lang="en-GB" sz="2000" dirty="0" err="1"/>
              <a:t>installazione</a:t>
            </a:r>
            <a:r>
              <a:rPr lang="en-GB" sz="2000" dirty="0"/>
              <a:t> di </a:t>
            </a:r>
            <a:r>
              <a:rPr lang="en-GB" sz="2000" b="1" dirty="0"/>
              <a:t>WSL</a:t>
            </a:r>
            <a:r>
              <a:rPr lang="en-GB" sz="2000" dirty="0"/>
              <a:t> (Windows Subsystem for Linux). Per </a:t>
            </a:r>
            <a:r>
              <a:rPr lang="en-GB" sz="2000" dirty="0" err="1"/>
              <a:t>farlo</a:t>
            </a:r>
            <a:r>
              <a:rPr lang="en-GB" sz="2000" dirty="0"/>
              <a:t>, </a:t>
            </a:r>
            <a:r>
              <a:rPr lang="en-GB" sz="2000" dirty="0" err="1"/>
              <a:t>avviare</a:t>
            </a:r>
            <a:r>
              <a:rPr lang="en-GB" sz="2000" dirty="0"/>
              <a:t> </a:t>
            </a:r>
            <a:r>
              <a:rPr lang="en-GB" sz="2000" dirty="0" err="1"/>
              <a:t>una</a:t>
            </a:r>
            <a:r>
              <a:rPr lang="en-GB" sz="2000" dirty="0"/>
              <a:t> </a:t>
            </a:r>
            <a:r>
              <a:rPr lang="en-GB" sz="2000" dirty="0" err="1"/>
              <a:t>istanza</a:t>
            </a:r>
            <a:r>
              <a:rPr lang="en-GB" sz="2000" dirty="0"/>
              <a:t> di Power Shell come </a:t>
            </a:r>
            <a:r>
              <a:rPr lang="en-GB" sz="2000" dirty="0" err="1"/>
              <a:t>amministratore</a:t>
            </a:r>
            <a:r>
              <a:rPr lang="en-GB" sz="2000" dirty="0"/>
              <a:t> e </a:t>
            </a:r>
            <a:r>
              <a:rPr lang="en-GB" sz="2000" dirty="0" err="1"/>
              <a:t>lanciare</a:t>
            </a:r>
            <a:r>
              <a:rPr lang="en-GB" sz="2000" dirty="0"/>
              <a:t> il commando </a:t>
            </a:r>
            <a:r>
              <a:rPr lang="en-GB" sz="2000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GB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–l –v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u="sng" dirty="0"/>
              <a:t>Se WSL non </a:t>
            </a:r>
            <a:r>
              <a:rPr lang="en-GB" sz="2000" u="sng" dirty="0" err="1"/>
              <a:t>è</a:t>
            </a:r>
            <a:r>
              <a:rPr lang="en-GB" sz="2000" u="sng" dirty="0"/>
              <a:t> </a:t>
            </a:r>
            <a:r>
              <a:rPr lang="en-GB" sz="2000" u="sng" dirty="0" err="1"/>
              <a:t>installato</a:t>
            </a:r>
            <a:r>
              <a:rPr lang="en-GB" sz="2000" dirty="0"/>
              <a:t>, </a:t>
            </a:r>
            <a:r>
              <a:rPr lang="en-GB" sz="2000" dirty="0" err="1"/>
              <a:t>lanciare</a:t>
            </a:r>
            <a:r>
              <a:rPr lang="en-GB" sz="2000" dirty="0"/>
              <a:t> il commando </a:t>
            </a:r>
            <a:r>
              <a:rPr lang="en-GB" sz="2000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GB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--install </a:t>
            </a:r>
            <a:r>
              <a:rPr lang="en-GB" sz="2000" dirty="0" err="1"/>
              <a:t>oppure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–install -d Ubuntu)</a:t>
            </a:r>
            <a:r>
              <a:rPr lang="en-GB" sz="2000" dirty="0"/>
              <a:t>; al </a:t>
            </a:r>
            <a:r>
              <a:rPr lang="en-GB" sz="2000" dirty="0" err="1"/>
              <a:t>termine</a:t>
            </a:r>
            <a:r>
              <a:rPr lang="en-GB" sz="2000" dirty="0"/>
              <a:t> </a:t>
            </a:r>
            <a:r>
              <a:rPr lang="en-GB" sz="2000" dirty="0" err="1"/>
              <a:t>dell’installazione</a:t>
            </a:r>
            <a:r>
              <a:rPr lang="en-GB" sz="2000" dirty="0"/>
              <a:t> </a:t>
            </a:r>
            <a:r>
              <a:rPr lang="en-GB" sz="2000" dirty="0" err="1"/>
              <a:t>riavviare</a:t>
            </a:r>
            <a:r>
              <a:rPr lang="en-GB" sz="2000" dirty="0"/>
              <a:t> il computer; </a:t>
            </a:r>
            <a:r>
              <a:rPr lang="en-GB" sz="2000" dirty="0" err="1"/>
              <a:t>questo</a:t>
            </a:r>
            <a:r>
              <a:rPr lang="en-GB" sz="2000" dirty="0"/>
              <a:t> </a:t>
            </a:r>
            <a:r>
              <a:rPr lang="en-GB" sz="2000" dirty="0" err="1"/>
              <a:t>comando</a:t>
            </a:r>
            <a:r>
              <a:rPr lang="en-GB" sz="2000" dirty="0"/>
              <a:t> </a:t>
            </a:r>
            <a:r>
              <a:rPr lang="en-GB" sz="2000" dirty="0" err="1"/>
              <a:t>installerà</a:t>
            </a:r>
            <a:r>
              <a:rPr lang="en-GB" sz="2000" dirty="0"/>
              <a:t> </a:t>
            </a:r>
            <a:r>
              <a:rPr lang="en-GB" sz="2000" dirty="0" err="1"/>
              <a:t>una</a:t>
            </a:r>
            <a:r>
              <a:rPr lang="en-GB" sz="2000" dirty="0"/>
              <a:t> </a:t>
            </a:r>
            <a:r>
              <a:rPr lang="en-GB" sz="2000" dirty="0" err="1"/>
              <a:t>distribuzione</a:t>
            </a:r>
            <a:r>
              <a:rPr lang="en-GB" sz="2000" dirty="0"/>
              <a:t> del Sistema </a:t>
            </a:r>
            <a:r>
              <a:rPr lang="en-GB" sz="2000" dirty="0" err="1"/>
              <a:t>operativo</a:t>
            </a:r>
            <a:r>
              <a:rPr lang="en-GB" sz="2000" dirty="0"/>
              <a:t> Linux (di default Ubuntu). </a:t>
            </a:r>
            <a:r>
              <a:rPr lang="en-GB" sz="2000" u="sng" dirty="0"/>
              <a:t>Se </a:t>
            </a:r>
            <a:r>
              <a:rPr lang="en-GB" sz="2000" u="sng" dirty="0" err="1"/>
              <a:t>è</a:t>
            </a:r>
            <a:r>
              <a:rPr lang="en-GB" sz="2000" u="sng" dirty="0"/>
              <a:t> </a:t>
            </a:r>
            <a:r>
              <a:rPr lang="en-GB" sz="2000" u="sng" dirty="0" err="1"/>
              <a:t>installato</a:t>
            </a:r>
            <a:r>
              <a:rPr lang="en-GB" sz="2000" u="sng" dirty="0"/>
              <a:t> </a:t>
            </a:r>
            <a:r>
              <a:rPr lang="en-GB" sz="2000" dirty="0" err="1"/>
              <a:t>vedere</a:t>
            </a:r>
            <a:r>
              <a:rPr lang="en-GB" sz="2000" dirty="0"/>
              <a:t> la slide 23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 err="1"/>
              <a:t>Creare</a:t>
            </a:r>
            <a:r>
              <a:rPr lang="en-GB" sz="2000" dirty="0"/>
              <a:t> </a:t>
            </a:r>
            <a:r>
              <a:rPr lang="en-GB" sz="2000" dirty="0" err="1"/>
              <a:t>una</a:t>
            </a:r>
            <a:r>
              <a:rPr lang="en-GB" sz="2000" dirty="0"/>
              <a:t> </a:t>
            </a:r>
            <a:r>
              <a:rPr lang="en-GB" sz="2000" b="1" dirty="0" err="1"/>
              <a:t>utenza</a:t>
            </a:r>
            <a:r>
              <a:rPr lang="en-GB" sz="2000" b="1" dirty="0"/>
              <a:t> da </a:t>
            </a:r>
            <a:r>
              <a:rPr lang="en-GB" sz="2000" b="1" dirty="0" err="1"/>
              <a:t>amministratore</a:t>
            </a:r>
            <a:r>
              <a:rPr lang="en-GB" sz="2000" b="1" dirty="0"/>
              <a:t> </a:t>
            </a:r>
            <a:r>
              <a:rPr lang="en-GB" sz="2000" dirty="0"/>
              <a:t>per il Sistema Ubuntu: Subito dopo il </a:t>
            </a:r>
            <a:r>
              <a:rPr lang="en-GB" sz="2000" dirty="0" err="1"/>
              <a:t>riavvio</a:t>
            </a:r>
            <a:r>
              <a:rPr lang="en-GB" sz="2000" dirty="0"/>
              <a:t>, </a:t>
            </a:r>
            <a:r>
              <a:rPr lang="en-GB" sz="2000" dirty="0" err="1"/>
              <a:t>comparirà</a:t>
            </a:r>
            <a:r>
              <a:rPr lang="en-GB" sz="2000" dirty="0"/>
              <a:t> il </a:t>
            </a:r>
            <a:r>
              <a:rPr lang="en-GB" sz="2000" dirty="0" err="1"/>
              <a:t>terminale</a:t>
            </a:r>
            <a:r>
              <a:rPr lang="en-GB" sz="2000" dirty="0"/>
              <a:t> di Ubuntu in cui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dovrà</a:t>
            </a:r>
            <a:r>
              <a:rPr lang="en-GB" sz="2000" dirty="0"/>
              <a:t> </a:t>
            </a:r>
            <a:r>
              <a:rPr lang="en-GB" sz="2000" dirty="0" err="1"/>
              <a:t>inserire</a:t>
            </a:r>
            <a:r>
              <a:rPr lang="en-GB" sz="2000" dirty="0"/>
              <a:t> User e password</a:t>
            </a:r>
          </a:p>
          <a:p>
            <a:pPr marL="342900" indent="-342900">
              <a:buFont typeface="+mj-lt"/>
              <a:buAutoNum type="arabicPeriod"/>
            </a:pPr>
            <a:endParaRPr lang="en-GB" sz="2000" dirty="0"/>
          </a:p>
          <a:p>
            <a:r>
              <a:rPr lang="en-GB" sz="2000" dirty="0"/>
              <a:t>Per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dettagli</a:t>
            </a:r>
            <a:r>
              <a:rPr lang="en-GB" sz="2000" dirty="0"/>
              <a:t> </a:t>
            </a:r>
            <a:r>
              <a:rPr lang="en-GB" sz="2000" dirty="0" err="1"/>
              <a:t>su</a:t>
            </a:r>
            <a:r>
              <a:rPr lang="en-GB" sz="2000" dirty="0"/>
              <a:t> come </a:t>
            </a:r>
            <a:r>
              <a:rPr lang="en-GB" sz="2000" dirty="0" err="1"/>
              <a:t>creare</a:t>
            </a:r>
            <a:r>
              <a:rPr lang="en-GB" sz="2000" dirty="0"/>
              <a:t> </a:t>
            </a:r>
            <a:r>
              <a:rPr lang="en-GB" sz="2000" dirty="0" err="1"/>
              <a:t>sull’utenza</a:t>
            </a:r>
            <a:r>
              <a:rPr lang="en-GB" sz="2000" dirty="0"/>
              <a:t> </a:t>
            </a:r>
            <a:r>
              <a:rPr lang="en-GB" sz="2000" dirty="0" err="1"/>
              <a:t>andare</a:t>
            </a:r>
            <a:r>
              <a:rPr lang="en-GB" sz="2000" dirty="0"/>
              <a:t> </a:t>
            </a:r>
            <a:r>
              <a:rPr lang="en-GB" sz="2000" dirty="0" err="1"/>
              <a:t>sul</a:t>
            </a:r>
            <a:r>
              <a:rPr lang="en-GB" sz="2000" dirty="0"/>
              <a:t> </a:t>
            </a:r>
            <a:r>
              <a:rPr lang="en-GB" sz="2000" dirty="0" err="1"/>
              <a:t>sito</a:t>
            </a:r>
            <a:r>
              <a:rPr lang="en-GB" sz="2000" dirty="0"/>
              <a:t> </a:t>
            </a:r>
            <a:r>
              <a:rPr lang="en-GB" sz="2000" dirty="0">
                <a:hlinkClick r:id="rId4"/>
              </a:rPr>
              <a:t>https://learn.microsoft.com/en-us/windows/wsl/setup/environment#set-up-your-linux-username-and-password</a:t>
            </a:r>
            <a:r>
              <a:rPr lang="en-GB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IT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B7630-0ABC-111A-4381-76E3C1FB370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4145033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DFF1-42DC-4A6D-510B-C28FB98C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28" y="243648"/>
            <a:ext cx="10107592" cy="640080"/>
          </a:xfrm>
        </p:spPr>
        <p:txBody>
          <a:bodyPr>
            <a:normAutofit fontScale="90000"/>
          </a:bodyPr>
          <a:lstStyle/>
          <a:p>
            <a:r>
              <a:rPr lang="en-IT" dirty="0"/>
              <a:t>Schermate visibili durante l’installazione 1/2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9AB68-B44D-CD46-18F1-184D2591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3" y="883728"/>
            <a:ext cx="6420082" cy="162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914CFE-76BC-B3BA-80CE-7453E729E37C}"/>
              </a:ext>
            </a:extLst>
          </p:cNvPr>
          <p:cNvSpPr txBox="1"/>
          <p:nvPr/>
        </p:nvSpPr>
        <p:spPr>
          <a:xfrm>
            <a:off x="6855775" y="1047674"/>
            <a:ext cx="337624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T" dirty="0"/>
              <a:t>Esito del comando </a:t>
            </a:r>
            <a:r>
              <a:rPr lang="en-IT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wsl --install</a:t>
            </a:r>
            <a:endParaRPr lang="en-IT" sz="36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A0EBCF-D4A6-2370-B81E-7B157E5F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23" y="3421101"/>
            <a:ext cx="9615041" cy="1852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B134D-4B6C-0112-D8BC-CB7DC8DE655C}"/>
              </a:ext>
            </a:extLst>
          </p:cNvPr>
          <p:cNvSpPr txBox="1"/>
          <p:nvPr/>
        </p:nvSpPr>
        <p:spPr>
          <a:xfrm>
            <a:off x="129145" y="5440994"/>
            <a:ext cx="961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Terminale del sistema operativo Ubuntu in cui viene richiesta la </a:t>
            </a:r>
            <a:r>
              <a:rPr lang="en-IT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creazione dell’utenza Linux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26284BC-F557-2DC4-6023-C052DF3444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45057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C19-3F4E-4425-A931-187176FB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8230F-1A44-46E7-AB3F-81872C675F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62B0EC70-8164-4228-90FC-5F19694DF72E}"/>
              </a:ext>
            </a:extLst>
          </p:cNvPr>
          <p:cNvSpPr>
            <a:spLocks/>
          </p:cNvSpPr>
          <p:nvPr/>
        </p:nvSpPr>
        <p:spPr bwMode="auto">
          <a:xfrm>
            <a:off x="330871" y="2304165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A98D8F-C2A4-4F02-9D5B-FEDB12033BF5}"/>
              </a:ext>
            </a:extLst>
          </p:cNvPr>
          <p:cNvSpPr>
            <a:spLocks/>
          </p:cNvSpPr>
          <p:nvPr/>
        </p:nvSpPr>
        <p:spPr bwMode="auto">
          <a:xfrm>
            <a:off x="727501" y="2301232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968075-F82E-4F41-8EFA-585A736D3798}"/>
              </a:ext>
            </a:extLst>
          </p:cNvPr>
          <p:cNvSpPr>
            <a:spLocks/>
          </p:cNvSpPr>
          <p:nvPr/>
        </p:nvSpPr>
        <p:spPr bwMode="auto">
          <a:xfrm>
            <a:off x="5396781" y="2305994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082DF1A-0AAE-4227-ABEA-E6689E7AF64B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2421874"/>
            <a:ext cx="557924" cy="557951"/>
            <a:chOff x="0" y="0"/>
            <a:chExt cx="2641732" cy="2641732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38DE17D9-6B15-458B-BC78-5E2A5176D8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EB06DF39-A362-4E33-ABEB-212109254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10" name="AutoShape 3">
            <a:extLst>
              <a:ext uri="{FF2B5EF4-FFF2-40B4-BE49-F238E27FC236}">
                <a16:creationId xmlns:a16="http://schemas.microsoft.com/office/drawing/2014/main" id="{F23F96B2-C3E2-43A4-A540-8DD77D67ED17}"/>
              </a:ext>
            </a:extLst>
          </p:cNvPr>
          <p:cNvSpPr>
            <a:spLocks/>
          </p:cNvSpPr>
          <p:nvPr/>
        </p:nvSpPr>
        <p:spPr bwMode="auto">
          <a:xfrm>
            <a:off x="330871" y="3284740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481840C-C884-41A9-AB22-0D3C9BAFBD35}"/>
              </a:ext>
            </a:extLst>
          </p:cNvPr>
          <p:cNvSpPr>
            <a:spLocks/>
          </p:cNvSpPr>
          <p:nvPr/>
        </p:nvSpPr>
        <p:spPr bwMode="auto">
          <a:xfrm>
            <a:off x="727501" y="3281803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45D1C29-B7F5-4B40-8FB3-7F4A6C5FE9AB}"/>
              </a:ext>
            </a:extLst>
          </p:cNvPr>
          <p:cNvSpPr>
            <a:spLocks/>
          </p:cNvSpPr>
          <p:nvPr/>
        </p:nvSpPr>
        <p:spPr bwMode="auto">
          <a:xfrm>
            <a:off x="5396781" y="3286569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2D1B2036-999C-477E-9558-9B26AB6D1B5B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3402449"/>
            <a:ext cx="557924" cy="557951"/>
            <a:chOff x="0" y="0"/>
            <a:chExt cx="2641732" cy="2641732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810040C7-0197-437C-9E30-D9CE79BAD1E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6DA64E9B-B7E3-4FA1-B97D-1ACE92AB6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4215317-855B-43CD-92F8-E6A781651B1C}"/>
              </a:ext>
            </a:extLst>
          </p:cNvPr>
          <p:cNvSpPr txBox="1">
            <a:spLocks/>
          </p:cNvSpPr>
          <p:nvPr/>
        </p:nvSpPr>
        <p:spPr>
          <a:xfrm>
            <a:off x="494075" y="2494558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66FB4F6-6693-42D7-9CEE-87D80B8946C7}"/>
              </a:ext>
            </a:extLst>
          </p:cNvPr>
          <p:cNvSpPr txBox="1">
            <a:spLocks/>
          </p:cNvSpPr>
          <p:nvPr/>
        </p:nvSpPr>
        <p:spPr>
          <a:xfrm>
            <a:off x="497420" y="3479031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32" name="Rettangolo 43">
            <a:extLst>
              <a:ext uri="{FF2B5EF4-FFF2-40B4-BE49-F238E27FC236}">
                <a16:creationId xmlns:a16="http://schemas.microsoft.com/office/drawing/2014/main" id="{81E1083E-8A2F-414C-A6B1-9EB6FB646D14}"/>
              </a:ext>
            </a:extLst>
          </p:cNvPr>
          <p:cNvSpPr/>
          <p:nvPr/>
        </p:nvSpPr>
        <p:spPr>
          <a:xfrm>
            <a:off x="1239765" y="2544027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Macchina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</a:t>
            </a:r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Virtuale</a:t>
            </a:r>
            <a:endParaRPr lang="en-GB" sz="1400" dirty="0">
              <a:latin typeface="IBM Plex Sans" panose="020B0503050203000203" pitchFamily="34" charset="77"/>
              <a:ea typeface="Helvetica Neue Light" panose="02000403000000020004" pitchFamily="2" charset="0"/>
              <a:cs typeface="Helvetica" charset="0"/>
            </a:endParaRPr>
          </a:p>
        </p:txBody>
      </p:sp>
      <p:sp>
        <p:nvSpPr>
          <p:cNvPr id="33" name="Rettangolo 44">
            <a:extLst>
              <a:ext uri="{FF2B5EF4-FFF2-40B4-BE49-F238E27FC236}">
                <a16:creationId xmlns:a16="http://schemas.microsoft.com/office/drawing/2014/main" id="{4CEA706F-950A-4FB3-8A85-FE76472EEF08}"/>
              </a:ext>
            </a:extLst>
          </p:cNvPr>
          <p:cNvSpPr/>
          <p:nvPr/>
        </p:nvSpPr>
        <p:spPr>
          <a:xfrm>
            <a:off x="1236420" y="3527536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Container</a:t>
            </a:r>
          </a:p>
        </p:txBody>
      </p:sp>
      <p:sp>
        <p:nvSpPr>
          <p:cNvPr id="36" name="AutoShape 3">
            <a:extLst>
              <a:ext uri="{FF2B5EF4-FFF2-40B4-BE49-F238E27FC236}">
                <a16:creationId xmlns:a16="http://schemas.microsoft.com/office/drawing/2014/main" id="{C349934B-09D0-491C-9A93-CD6FD72F45D3}"/>
              </a:ext>
            </a:extLst>
          </p:cNvPr>
          <p:cNvSpPr>
            <a:spLocks/>
          </p:cNvSpPr>
          <p:nvPr/>
        </p:nvSpPr>
        <p:spPr bwMode="auto">
          <a:xfrm>
            <a:off x="330871" y="4337513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8B218E-880B-4673-9C2B-3A5A070CE9D6}"/>
              </a:ext>
            </a:extLst>
          </p:cNvPr>
          <p:cNvSpPr>
            <a:spLocks/>
          </p:cNvSpPr>
          <p:nvPr/>
        </p:nvSpPr>
        <p:spPr bwMode="auto">
          <a:xfrm>
            <a:off x="727501" y="4334580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ECFF87-5CD3-4325-82B9-36D2A2A92D68}"/>
              </a:ext>
            </a:extLst>
          </p:cNvPr>
          <p:cNvSpPr>
            <a:spLocks/>
          </p:cNvSpPr>
          <p:nvPr/>
        </p:nvSpPr>
        <p:spPr bwMode="auto">
          <a:xfrm>
            <a:off x="5396781" y="4339342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39" name="Group 7">
            <a:extLst>
              <a:ext uri="{FF2B5EF4-FFF2-40B4-BE49-F238E27FC236}">
                <a16:creationId xmlns:a16="http://schemas.microsoft.com/office/drawing/2014/main" id="{24797D03-8795-4472-815F-3A4F48DF5DB6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4455222"/>
            <a:ext cx="557924" cy="557951"/>
            <a:chOff x="0" y="0"/>
            <a:chExt cx="2641732" cy="2641732"/>
          </a:xfrm>
        </p:grpSpPr>
        <p:sp>
          <p:nvSpPr>
            <p:cNvPr id="40" name="Oval 8">
              <a:extLst>
                <a:ext uri="{FF2B5EF4-FFF2-40B4-BE49-F238E27FC236}">
                  <a16:creationId xmlns:a16="http://schemas.microsoft.com/office/drawing/2014/main" id="{02A8A625-1417-4783-9403-4F26310F3C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41" name="AutoShape 9">
              <a:extLst>
                <a:ext uri="{FF2B5EF4-FFF2-40B4-BE49-F238E27FC236}">
                  <a16:creationId xmlns:a16="http://schemas.microsoft.com/office/drawing/2014/main" id="{9FE1B013-B596-40C8-9EAF-47C01D728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42" name="AutoShape 3">
            <a:extLst>
              <a:ext uri="{FF2B5EF4-FFF2-40B4-BE49-F238E27FC236}">
                <a16:creationId xmlns:a16="http://schemas.microsoft.com/office/drawing/2014/main" id="{75F139A7-270B-49CC-B470-98CE3204BC4B}"/>
              </a:ext>
            </a:extLst>
          </p:cNvPr>
          <p:cNvSpPr>
            <a:spLocks/>
          </p:cNvSpPr>
          <p:nvPr/>
        </p:nvSpPr>
        <p:spPr bwMode="auto">
          <a:xfrm>
            <a:off x="330871" y="5318088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AD8C060E-77FC-466F-B726-3B7537B64810}"/>
              </a:ext>
            </a:extLst>
          </p:cNvPr>
          <p:cNvSpPr>
            <a:spLocks/>
          </p:cNvSpPr>
          <p:nvPr/>
        </p:nvSpPr>
        <p:spPr bwMode="auto">
          <a:xfrm>
            <a:off x="727501" y="5315151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9B587071-060D-4790-B3ED-BB99D396CD8F}"/>
              </a:ext>
            </a:extLst>
          </p:cNvPr>
          <p:cNvSpPr>
            <a:spLocks/>
          </p:cNvSpPr>
          <p:nvPr/>
        </p:nvSpPr>
        <p:spPr bwMode="auto">
          <a:xfrm>
            <a:off x="5396781" y="5319917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45" name="Group 7">
            <a:extLst>
              <a:ext uri="{FF2B5EF4-FFF2-40B4-BE49-F238E27FC236}">
                <a16:creationId xmlns:a16="http://schemas.microsoft.com/office/drawing/2014/main" id="{4EDD94D6-F290-40EC-B997-4AB0A5877705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5435797"/>
            <a:ext cx="557924" cy="557951"/>
            <a:chOff x="0" y="0"/>
            <a:chExt cx="2641732" cy="2641732"/>
          </a:xfrm>
        </p:grpSpPr>
        <p:sp>
          <p:nvSpPr>
            <p:cNvPr id="46" name="Oval 8">
              <a:extLst>
                <a:ext uri="{FF2B5EF4-FFF2-40B4-BE49-F238E27FC236}">
                  <a16:creationId xmlns:a16="http://schemas.microsoft.com/office/drawing/2014/main" id="{7FAA535A-D16A-44B3-B872-C4289E2CE5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47" name="AutoShape 9">
              <a:extLst>
                <a:ext uri="{FF2B5EF4-FFF2-40B4-BE49-F238E27FC236}">
                  <a16:creationId xmlns:a16="http://schemas.microsoft.com/office/drawing/2014/main" id="{A47D9CBF-5A80-4F76-9EF0-446145C39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8EB5BC53-72A6-4267-AE46-950F83148322}"/>
              </a:ext>
            </a:extLst>
          </p:cNvPr>
          <p:cNvSpPr txBox="1">
            <a:spLocks/>
          </p:cNvSpPr>
          <p:nvPr/>
        </p:nvSpPr>
        <p:spPr>
          <a:xfrm>
            <a:off x="494075" y="4527906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D6F0033-F690-478C-BA07-400484238E10}"/>
              </a:ext>
            </a:extLst>
          </p:cNvPr>
          <p:cNvSpPr txBox="1">
            <a:spLocks/>
          </p:cNvSpPr>
          <p:nvPr/>
        </p:nvSpPr>
        <p:spPr>
          <a:xfrm>
            <a:off x="497420" y="5512379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50" name="Rettangolo 43">
            <a:extLst>
              <a:ext uri="{FF2B5EF4-FFF2-40B4-BE49-F238E27FC236}">
                <a16:creationId xmlns:a16="http://schemas.microsoft.com/office/drawing/2014/main" id="{866ED797-3EEF-453A-9C01-0800D1B67F30}"/>
              </a:ext>
            </a:extLst>
          </p:cNvPr>
          <p:cNvSpPr/>
          <p:nvPr/>
        </p:nvSpPr>
        <p:spPr>
          <a:xfrm>
            <a:off x="1239765" y="4577375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Punti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di forza </a:t>
            </a:r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dei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container</a:t>
            </a:r>
          </a:p>
        </p:txBody>
      </p:sp>
      <p:sp>
        <p:nvSpPr>
          <p:cNvPr id="51" name="Rettangolo 44">
            <a:extLst>
              <a:ext uri="{FF2B5EF4-FFF2-40B4-BE49-F238E27FC236}">
                <a16:creationId xmlns:a16="http://schemas.microsoft.com/office/drawing/2014/main" id="{5B78C0BB-081E-46C4-A687-9FBBB5C9922E}"/>
              </a:ext>
            </a:extLst>
          </p:cNvPr>
          <p:cNvSpPr/>
          <p:nvPr/>
        </p:nvSpPr>
        <p:spPr>
          <a:xfrm>
            <a:off x="1236421" y="5560884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Container vs Virtual Machine</a:t>
            </a: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0F16E9DD-E197-FAD9-E996-E9D3D50A5D1F}"/>
              </a:ext>
            </a:extLst>
          </p:cNvPr>
          <p:cNvSpPr>
            <a:spLocks/>
          </p:cNvSpPr>
          <p:nvPr/>
        </p:nvSpPr>
        <p:spPr bwMode="auto">
          <a:xfrm>
            <a:off x="302965" y="1310607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4ABB3D4C-E492-C4F2-DA9A-A29BB99C2F8D}"/>
              </a:ext>
            </a:extLst>
          </p:cNvPr>
          <p:cNvSpPr>
            <a:spLocks/>
          </p:cNvSpPr>
          <p:nvPr/>
        </p:nvSpPr>
        <p:spPr bwMode="auto">
          <a:xfrm>
            <a:off x="5368875" y="1312436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18" name="Group 7">
            <a:extLst>
              <a:ext uri="{FF2B5EF4-FFF2-40B4-BE49-F238E27FC236}">
                <a16:creationId xmlns:a16="http://schemas.microsoft.com/office/drawing/2014/main" id="{A4544277-0DA7-AC00-DC01-2D5555EB05DC}"/>
              </a:ext>
            </a:extLst>
          </p:cNvPr>
          <p:cNvGrpSpPr>
            <a:grpSpLocks/>
          </p:cNvGrpSpPr>
          <p:nvPr/>
        </p:nvGrpSpPr>
        <p:grpSpPr bwMode="auto">
          <a:xfrm>
            <a:off x="420639" y="1428316"/>
            <a:ext cx="557924" cy="557951"/>
            <a:chOff x="0" y="0"/>
            <a:chExt cx="2641732" cy="2641732"/>
          </a:xfrm>
        </p:grpSpPr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0E9FD1A4-CC0A-4BC7-6C28-335DE287CA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id="{23A85022-54DD-5177-7C41-8A21AB1BF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F9F71113-636D-1DB2-D2DB-222901A72310}"/>
              </a:ext>
            </a:extLst>
          </p:cNvPr>
          <p:cNvSpPr txBox="1">
            <a:spLocks/>
          </p:cNvSpPr>
          <p:nvPr/>
        </p:nvSpPr>
        <p:spPr>
          <a:xfrm>
            <a:off x="469514" y="1504898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2" name="Rettangolo 44">
            <a:extLst>
              <a:ext uri="{FF2B5EF4-FFF2-40B4-BE49-F238E27FC236}">
                <a16:creationId xmlns:a16="http://schemas.microsoft.com/office/drawing/2014/main" id="{74826A3F-EFF7-80E1-8D46-FCDA5E2029BF}"/>
              </a:ext>
            </a:extLst>
          </p:cNvPr>
          <p:cNvSpPr/>
          <p:nvPr/>
        </p:nvSpPr>
        <p:spPr>
          <a:xfrm>
            <a:off x="1208515" y="1553403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Applicazioni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</a:t>
            </a:r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tradizionali</a:t>
            </a:r>
            <a:endParaRPr lang="en-GB" sz="1400" dirty="0">
              <a:latin typeface="IBM Plex Sans" panose="020B0503050203000203" pitchFamily="34" charset="77"/>
              <a:ea typeface="Helvetica Neue Light" panose="02000403000000020004" pitchFamily="2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54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D64519-C370-7777-3485-9A56B1C8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3" y="956479"/>
            <a:ext cx="8634187" cy="3772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2B9A70-3266-FD39-F160-9AFA4D102491}"/>
              </a:ext>
            </a:extLst>
          </p:cNvPr>
          <p:cNvSpPr txBox="1"/>
          <p:nvPr/>
        </p:nvSpPr>
        <p:spPr>
          <a:xfrm>
            <a:off x="288403" y="5078010"/>
            <a:ext cx="742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Terminale del sistema operativo Ubuntu dopo la </a:t>
            </a:r>
            <a:r>
              <a:rPr lang="en-IT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creazione dell’utenza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05257B-9BF6-D001-16C4-28F7F379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28" y="148116"/>
            <a:ext cx="10107592" cy="640080"/>
          </a:xfrm>
        </p:spPr>
        <p:txBody>
          <a:bodyPr>
            <a:normAutofit fontScale="90000"/>
          </a:bodyPr>
          <a:lstStyle/>
          <a:p>
            <a:r>
              <a:rPr lang="en-IT" dirty="0"/>
              <a:t>Schermate visibili duante l’installazione 2/2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25BFD59-042B-E2E5-B4C2-40DC5092BD9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368174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2E5C4-65EB-CC47-948E-AA2E196483B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2020 IBM Client Innovation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46C81-9179-00E5-6777-2B4D4FE7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6" y="1657672"/>
            <a:ext cx="7772400" cy="1547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5D5B5-4D09-1F76-62E9-17A4BC21B97B}"/>
              </a:ext>
            </a:extLst>
          </p:cNvPr>
          <p:cNvSpPr txBox="1"/>
          <p:nvPr/>
        </p:nvSpPr>
        <p:spPr>
          <a:xfrm>
            <a:off x="471747" y="4220435"/>
            <a:ext cx="1001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Slack-Lato"/>
                <a:hlinkClick r:id="rId3"/>
              </a:rPr>
              <a:t>https://learn.microsoft.com/en-us/windows/wsl/install-manual#step-4---download-the-linux-kernel-update-package</a:t>
            </a:r>
            <a:endParaRPr lang="en-IT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A4FAF50-C787-F836-B5F6-83FC9F3D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28" y="243648"/>
            <a:ext cx="10107592" cy="640080"/>
          </a:xfrm>
        </p:spPr>
        <p:txBody>
          <a:bodyPr>
            <a:normAutofit/>
          </a:bodyPr>
          <a:lstStyle/>
          <a:p>
            <a:r>
              <a:rPr lang="en-IT" dirty="0"/>
              <a:t>Schermate visibili durante l’installazione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4B442-05A0-982A-C9AC-4A39B5DC0FA6}"/>
              </a:ext>
            </a:extLst>
          </p:cNvPr>
          <p:cNvSpPr txBox="1"/>
          <p:nvPr/>
        </p:nvSpPr>
        <p:spPr>
          <a:xfrm>
            <a:off x="529936" y="1022645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presenza di questo errore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849AA-A89D-4A50-94DD-F7755FF1139C}"/>
              </a:ext>
            </a:extLst>
          </p:cNvPr>
          <p:cNvSpPr txBox="1"/>
          <p:nvPr/>
        </p:nvSpPr>
        <p:spPr>
          <a:xfrm>
            <a:off x="408016" y="3697827"/>
            <a:ext cx="5957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Effettuare l’aggiornamento scaricabile dal seguente link</a:t>
            </a:r>
            <a:endParaRPr lang="en-IT" dirty="0"/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37909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C05257B-9BF6-D001-16C4-28F7F379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28" y="148116"/>
            <a:ext cx="10107592" cy="640080"/>
          </a:xfrm>
        </p:spPr>
        <p:txBody>
          <a:bodyPr>
            <a:normAutofit/>
          </a:bodyPr>
          <a:lstStyle/>
          <a:p>
            <a:r>
              <a:rPr lang="en-IT" dirty="0"/>
              <a:t>Verifica dell’installazione di WSL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05B86-520F-021D-B8EF-E26138F565CD}"/>
              </a:ext>
            </a:extLst>
          </p:cNvPr>
          <p:cNvSpPr txBox="1"/>
          <p:nvPr/>
        </p:nvSpPr>
        <p:spPr>
          <a:xfrm>
            <a:off x="436806" y="1225992"/>
            <a:ext cx="554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D</a:t>
            </a:r>
            <a:r>
              <a:rPr lang="en-IT" dirty="0"/>
              <a:t>a powershell lanciare il comando </a:t>
            </a:r>
            <a:r>
              <a:rPr lang="en-IT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 –l –v </a:t>
            </a:r>
            <a:r>
              <a:rPr lang="en-IT" dirty="0">
                <a:solidFill>
                  <a:schemeClr val="bg1"/>
                </a:solidFill>
              </a:rPr>
              <a:t>e accertarsi che la versione installata sia la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9F36D-B65A-0A36-5454-26684D452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012" y="1049108"/>
            <a:ext cx="3143249" cy="90723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B8AC8F9-95CE-0039-DEC6-CC75CB168AAA}"/>
              </a:ext>
            </a:extLst>
          </p:cNvPr>
          <p:cNvSpPr/>
          <p:nvPr/>
        </p:nvSpPr>
        <p:spPr>
          <a:xfrm>
            <a:off x="8383467" y="1410658"/>
            <a:ext cx="424868" cy="340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C4ACD-C8B5-A462-0E56-8E40185C0C18}"/>
              </a:ext>
            </a:extLst>
          </p:cNvPr>
          <p:cNvSpPr txBox="1"/>
          <p:nvPr/>
        </p:nvSpPr>
        <p:spPr>
          <a:xfrm>
            <a:off x="436806" y="2673752"/>
            <a:ext cx="9656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Se già abilitata una versione di WSL diversa da 2, è possibile fare un ugrade di versione</a:t>
            </a:r>
          </a:p>
          <a:p>
            <a:r>
              <a:rPr lang="en-GB" dirty="0"/>
              <a:t>I</a:t>
            </a:r>
            <a:r>
              <a:rPr lang="en-IT" dirty="0"/>
              <a:t>nstallando l’ aggiornamento</a:t>
            </a:r>
          </a:p>
          <a:p>
            <a:endParaRPr lang="en-GB" b="0" i="0" u="none" strike="noStrike" dirty="0">
              <a:effectLst/>
              <a:latin typeface="Slack-Lato"/>
              <a:hlinkClick r:id="rId3"/>
            </a:endParaRPr>
          </a:p>
          <a:p>
            <a:r>
              <a:rPr lang="en-GB" b="0" i="0" u="none" strike="noStrike" dirty="0">
                <a:effectLst/>
                <a:latin typeface="Slack-Lato"/>
                <a:hlinkClick r:id="rId3"/>
              </a:rPr>
              <a:t>https://learn.microsoft.com/en-us/windows/wsl/install-manual#step-4---download-the-linux-kernel-update-package</a:t>
            </a:r>
            <a:endParaRPr lang="en-IT" dirty="0"/>
          </a:p>
          <a:p>
            <a:endParaRPr lang="en-GB" dirty="0"/>
          </a:p>
          <a:p>
            <a:r>
              <a:rPr lang="en-GB" dirty="0"/>
              <a:t>E poi</a:t>
            </a:r>
            <a:r>
              <a:rPr lang="en-IT" dirty="0"/>
              <a:t>  usando il comando per impostare la versione 2</a:t>
            </a:r>
          </a:p>
          <a:p>
            <a:endParaRPr lang="en-IT" dirty="0"/>
          </a:p>
          <a:p>
            <a:r>
              <a:rPr lang="en-GB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--set-version &lt;distro name&gt; 2  </a:t>
            </a:r>
            <a:r>
              <a:rPr lang="en-GB" dirty="0" err="1"/>
              <a:t>rimpiazzando</a:t>
            </a:r>
            <a:r>
              <a:rPr lang="en-GB" b="1" dirty="0"/>
              <a:t> </a:t>
            </a:r>
            <a:r>
              <a:rPr lang="en-GB" dirty="0"/>
              <a:t>&lt;distro name&gt; con il </a:t>
            </a:r>
            <a:r>
              <a:rPr lang="en-GB" dirty="0" err="1"/>
              <a:t>nome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versione</a:t>
            </a:r>
            <a:r>
              <a:rPr lang="en-GB" dirty="0"/>
              <a:t> di Linux</a:t>
            </a:r>
            <a:endParaRPr lang="en-IT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F1D7FE74-D7FE-77CE-559E-DA765A93B4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70281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CB7A9DB-01CE-243B-6FFD-4BFD27D81FCB}"/>
              </a:ext>
            </a:extLst>
          </p:cNvPr>
          <p:cNvSpPr txBox="1"/>
          <p:nvPr/>
        </p:nvSpPr>
        <p:spPr>
          <a:xfrm>
            <a:off x="14096" y="770226"/>
            <a:ext cx="973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	S</a:t>
            </a:r>
            <a:r>
              <a:rPr lang="en-IT" dirty="0"/>
              <a:t>caricare docker desktop e avviare l’installazione.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8BFCD8-1279-69E3-4FB5-50896F98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59" y="127912"/>
            <a:ext cx="10203024" cy="640080"/>
          </a:xfrm>
        </p:spPr>
        <p:txBody>
          <a:bodyPr>
            <a:normAutofit/>
          </a:bodyPr>
          <a:lstStyle/>
          <a:p>
            <a:r>
              <a:rPr lang="en-GB" sz="40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sz="40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Docker Desktop: </a:t>
            </a:r>
            <a:r>
              <a:rPr lang="en-GB" sz="4000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Windows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B4E32F-4ACA-4776-5794-CD340384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21" y="1278303"/>
            <a:ext cx="3649485" cy="15111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B1DDA8-CC97-89D4-C2E3-94067E5CA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" y="2835389"/>
            <a:ext cx="5112106" cy="2872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FA598C-8FDD-824B-4A03-C9B84070326C}"/>
              </a:ext>
            </a:extLst>
          </p:cNvPr>
          <p:cNvSpPr txBox="1"/>
          <p:nvPr/>
        </p:nvSpPr>
        <p:spPr>
          <a:xfrm>
            <a:off x="5334069" y="4375759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6. Dopo il </a:t>
            </a:r>
            <a:r>
              <a:rPr lang="en-GB" dirty="0" err="1"/>
              <a:t>riavvio</a:t>
            </a:r>
            <a:r>
              <a:rPr lang="en-GB" dirty="0"/>
              <a:t>, </a:t>
            </a:r>
            <a:r>
              <a:rPr lang="en-GB" dirty="0" err="1"/>
              <a:t>accettare</a:t>
            </a:r>
            <a:r>
              <a:rPr lang="en-GB" dirty="0"/>
              <a:t> il Service Agreement</a:t>
            </a:r>
            <a:endParaRPr lang="en-I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F17031-CAD2-D3D6-7A2C-14B59EA21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240" y="923056"/>
            <a:ext cx="5199408" cy="2505944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C63F7CFF-F8CD-17D9-2D3D-B586F3B352C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26898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E216-54AB-F305-DD06-9782F78A8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59" y="767992"/>
            <a:ext cx="11160889" cy="640080"/>
          </a:xfrm>
        </p:spPr>
        <p:txBody>
          <a:bodyPr>
            <a:normAutofit/>
          </a:bodyPr>
          <a:lstStyle/>
          <a:p>
            <a:r>
              <a:rPr lang="en-IT" sz="2000" dirty="0">
                <a:solidFill>
                  <a:schemeClr val="bg1"/>
                </a:solidFill>
              </a:rPr>
              <a:t>7. Aggiungere l’utente Windows al gruppo docker-user, solo se diverso dall’utente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6D91E-2140-E1FC-DD5E-12476622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9" y="2108091"/>
            <a:ext cx="4465058" cy="21721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EBA6A-E266-F1F4-DD29-01C766DD7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548" y="1963930"/>
            <a:ext cx="2976781" cy="319068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E7F38BC-6715-4AF5-27EC-55F68203D44C}"/>
              </a:ext>
            </a:extLst>
          </p:cNvPr>
          <p:cNvSpPr txBox="1">
            <a:spLocks/>
          </p:cNvSpPr>
          <p:nvPr/>
        </p:nvSpPr>
        <p:spPr>
          <a:xfrm>
            <a:off x="139959" y="127912"/>
            <a:ext cx="10203024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Docker Desktop: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Windows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145BC1-D30A-B9D3-4E1D-EBCC0EF31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141" y="2171836"/>
            <a:ext cx="4152900" cy="20447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DF54404-D939-D89F-957D-A9A6CD1EFB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541053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E5B681-5BD9-CFF5-DA00-0B2F679E3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5" y="1518476"/>
            <a:ext cx="9448149" cy="32924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7264EC3-2B37-E691-B54A-C33573CE5C6A}"/>
              </a:ext>
            </a:extLst>
          </p:cNvPr>
          <p:cNvSpPr txBox="1">
            <a:spLocks/>
          </p:cNvSpPr>
          <p:nvPr/>
        </p:nvSpPr>
        <p:spPr>
          <a:xfrm>
            <a:off x="139959" y="127912"/>
            <a:ext cx="10203024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Docker Desktop: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B09A8-63DF-6172-482E-2D51A829563F}"/>
              </a:ext>
            </a:extLst>
          </p:cNvPr>
          <p:cNvSpPr txBox="1"/>
          <p:nvPr/>
        </p:nvSpPr>
        <p:spPr>
          <a:xfrm>
            <a:off x="448205" y="849137"/>
            <a:ext cx="1020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avviare il Quick Start Guide, selezionare il menu Docker            e selezionare </a:t>
            </a:r>
            <a:r>
              <a:rPr lang="en-IT" b="1" dirty="0"/>
              <a:t>Quick Start Guide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696C-77E5-B6DC-9F48-E56EC4852118}"/>
              </a:ext>
            </a:extLst>
          </p:cNvPr>
          <p:cNvSpPr txBox="1"/>
          <p:nvPr/>
        </p:nvSpPr>
        <p:spPr>
          <a:xfrm>
            <a:off x="534443" y="5168967"/>
            <a:ext cx="11657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Il Quick Start Guide include un semplice </a:t>
            </a:r>
            <a:r>
              <a:rPr lang="en-GB" dirty="0" err="1"/>
              <a:t>esercizio</a:t>
            </a:r>
            <a:r>
              <a:rPr lang="en-GB" dirty="0"/>
              <a:t> per per </a:t>
            </a:r>
            <a:r>
              <a:rPr lang="en-GB" dirty="0" err="1"/>
              <a:t>costruire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immagine</a:t>
            </a:r>
            <a:r>
              <a:rPr lang="en-GB" dirty="0"/>
              <a:t> Docker, </a:t>
            </a:r>
            <a:r>
              <a:rPr lang="en-GB" dirty="0" err="1"/>
              <a:t>eseguirla</a:t>
            </a:r>
            <a:r>
              <a:rPr lang="en-GB" dirty="0"/>
              <a:t> come container, </a:t>
            </a:r>
            <a:r>
              <a:rPr lang="en-GB" dirty="0" err="1"/>
              <a:t>effettuare</a:t>
            </a:r>
            <a:r>
              <a:rPr lang="en-GB" dirty="0"/>
              <a:t> il push e </a:t>
            </a:r>
            <a:r>
              <a:rPr lang="en-GB" dirty="0" err="1"/>
              <a:t>salvare</a:t>
            </a:r>
            <a:r>
              <a:rPr lang="en-GB" dirty="0"/>
              <a:t> </a:t>
            </a:r>
            <a:r>
              <a:rPr lang="en-GB" dirty="0" err="1"/>
              <a:t>l‘imagine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Docker Hub.</a:t>
            </a:r>
            <a:endParaRPr lang="en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26E3BB-6E2F-F4CB-2F70-AE70619E1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59" y="741414"/>
            <a:ext cx="494811" cy="532873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58CC8B5-1FBD-D1DB-D1EF-BC33C13942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26903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D248057-2D20-4C08-B4D5-A0EFE5D6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10555165" cy="640080"/>
          </a:xfrm>
        </p:spPr>
        <p:txBody>
          <a:bodyPr>
            <a:normAutofit/>
          </a:bodyPr>
          <a:lstStyle/>
          <a:p>
            <a:r>
              <a:rPr lang="en-GB" sz="40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sz="40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Docker Desktop: </a:t>
            </a:r>
            <a:r>
              <a:rPr lang="en-GB" sz="4000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macOS - Intel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8E2BF-868E-4C82-97C7-B8ED165F30E1}"/>
              </a:ext>
            </a:extLst>
          </p:cNvPr>
          <p:cNvSpPr txBox="1"/>
          <p:nvPr/>
        </p:nvSpPr>
        <p:spPr>
          <a:xfrm>
            <a:off x="411294" y="4754921"/>
            <a:ext cx="10268561" cy="14398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Scaricare </a:t>
            </a:r>
            <a:r>
              <a:rPr lang="en-GB" dirty="0" err="1"/>
              <a:t>Docker.dmg</a:t>
            </a:r>
            <a:r>
              <a:rPr lang="en-GB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it-IT" altLang="it-IT" dirty="0">
                <a:latin typeface="Arial Unicode MS"/>
              </a:rPr>
              <a:t>ed avviare l’installazione: </a:t>
            </a:r>
            <a:r>
              <a:rPr lang="it-IT" altLang="it-IT" dirty="0">
                <a:latin typeface="Arial Unicode MS"/>
                <a:hlinkClick r:id="rId2"/>
              </a:rPr>
              <a:t>https://docs.docker.com/desktop/mac/install/</a:t>
            </a:r>
            <a:endParaRPr lang="it-IT" altLang="it-IT" dirty="0">
              <a:latin typeface="Arial Unicode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902AF-E516-4A37-43D3-8F65ABC4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443942"/>
            <a:ext cx="9940085" cy="31942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B3A0B8B-78D9-E169-DAE7-779CFF7412D4}"/>
              </a:ext>
            </a:extLst>
          </p:cNvPr>
          <p:cNvSpPr/>
          <p:nvPr/>
        </p:nvSpPr>
        <p:spPr>
          <a:xfrm>
            <a:off x="411293" y="2421228"/>
            <a:ext cx="1790993" cy="52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0369203-9E4D-A150-D576-7A526E092C7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058803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97DBF-9F06-1208-D9B2-7BEE34CB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4" y="1308099"/>
            <a:ext cx="9334120" cy="3302538"/>
          </a:xfrm>
          <a:prstGeom prst="rect">
            <a:avLst/>
          </a:prstGeom>
        </p:spPr>
      </p:pic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28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D248057-2D20-4C08-B4D5-A0EFE5D6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876"/>
            <a:ext cx="11828335" cy="640080"/>
          </a:xfrm>
        </p:spPr>
        <p:txBody>
          <a:bodyPr>
            <a:normAutofit fontScale="90000"/>
          </a:bodyPr>
          <a:lstStyle/>
          <a:p>
            <a:r>
              <a:rPr lang="en-GB" sz="40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sz="40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Docker Desktop: </a:t>
            </a:r>
            <a:r>
              <a:rPr lang="en-GB" sz="4000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macOS –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Apple silicon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8E2BF-868E-4C82-97C7-B8ED165F30E1}"/>
              </a:ext>
            </a:extLst>
          </p:cNvPr>
          <p:cNvSpPr txBox="1"/>
          <p:nvPr/>
        </p:nvSpPr>
        <p:spPr>
          <a:xfrm>
            <a:off x="493129" y="4801541"/>
            <a:ext cx="11460774" cy="1069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eseguire il comando: </a:t>
            </a:r>
            <a:r>
              <a:rPr lang="it-IT" altLang="it-IT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softwareupdate</a:t>
            </a:r>
            <a:r>
              <a:rPr lang="it-IT" altLang="it-IT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it-IT" altLang="it-IT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it-IT" altLang="it-IT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-rosetta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Scaricare </a:t>
            </a:r>
            <a:r>
              <a:rPr lang="en-GB" dirty="0" err="1"/>
              <a:t>Docker.dmg</a:t>
            </a:r>
            <a:r>
              <a:rPr lang="en-GB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it-IT" altLang="it-IT" dirty="0">
                <a:latin typeface="Arial Unicode MS"/>
              </a:rPr>
              <a:t>ed avviare l’installazione: </a:t>
            </a:r>
            <a:r>
              <a:rPr lang="it-IT" altLang="it-IT" dirty="0">
                <a:latin typeface="Arial Unicode MS"/>
                <a:hlinkClick r:id="rId3"/>
              </a:rPr>
              <a:t>https://docs.docker.com/desktop/mac/install/</a:t>
            </a:r>
            <a:endParaRPr lang="it-IT" altLang="it-IT" dirty="0">
              <a:latin typeface="Arial Unicode M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F7A08-2529-B563-E59F-1C4982C4E8F6}"/>
              </a:ext>
            </a:extLst>
          </p:cNvPr>
          <p:cNvSpPr/>
          <p:nvPr/>
        </p:nvSpPr>
        <p:spPr>
          <a:xfrm>
            <a:off x="2071841" y="2248078"/>
            <a:ext cx="1801886" cy="445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A90A3-B388-447D-FF79-628E9124911E}"/>
              </a:ext>
            </a:extLst>
          </p:cNvPr>
          <p:cNvSpPr txBox="1"/>
          <p:nvPr/>
        </p:nvSpPr>
        <p:spPr>
          <a:xfrm>
            <a:off x="8351773" y="841047"/>
            <a:ext cx="347656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sz="2000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Rosetta</a:t>
            </a:r>
            <a:r>
              <a:rPr lang="it-IT" altLang="it-IT" dirty="0">
                <a:latin typeface="Arial Unicode MS"/>
              </a:rPr>
              <a:t> è </a:t>
            </a:r>
            <a:r>
              <a:rPr lang="it-IT" altLang="it-IT" dirty="0" err="1">
                <a:latin typeface="Arial Unicode MS"/>
              </a:rPr>
              <a:t>un’app</a:t>
            </a:r>
            <a:r>
              <a:rPr lang="it-IT" altLang="it-IT" dirty="0">
                <a:latin typeface="Arial Unicode MS"/>
              </a:rPr>
              <a:t> che permette a un Mac con processore Apple di usare app create per i Mac con processore Intel </a:t>
            </a:r>
            <a:endParaRPr lang="en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A6D85C-D842-926D-674D-E07960EB698C}"/>
              </a:ext>
            </a:extLst>
          </p:cNvPr>
          <p:cNvSpPr/>
          <p:nvPr/>
        </p:nvSpPr>
        <p:spPr>
          <a:xfrm>
            <a:off x="936353" y="4037415"/>
            <a:ext cx="3146250" cy="764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41DF8BB3-3184-E529-9835-981AEDA4ED9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52258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F821-6736-2AF0-D231-F6D6C26C4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8395855" cy="640080"/>
          </a:xfrm>
        </p:spPr>
        <p:txBody>
          <a:bodyPr>
            <a:normAutofit fontScale="90000"/>
          </a:bodyPr>
          <a:lstStyle/>
          <a:p>
            <a:r>
              <a:rPr lang="en-GB" sz="40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sz="40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Docker Desktop - </a:t>
            </a:r>
            <a:r>
              <a:rPr lang="en-GB" sz="4000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macOS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547A2-9656-7273-FB43-2805CD40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72478"/>
            <a:ext cx="3143249" cy="146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FA1E68-CF4F-3D03-FCCC-89E1292C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462" y="2072478"/>
            <a:ext cx="3992419" cy="1697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360990-AB59-9ACD-4D71-0CF9D1BA9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123" y="2190219"/>
            <a:ext cx="3492620" cy="1461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E911E8A-12E4-BF63-EDD3-D6CCFC184150}"/>
              </a:ext>
            </a:extLst>
          </p:cNvPr>
          <p:cNvSpPr/>
          <p:nvPr/>
        </p:nvSpPr>
        <p:spPr>
          <a:xfrm>
            <a:off x="9895611" y="3193481"/>
            <a:ext cx="599208" cy="340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D269D0-80DC-C1CD-69BA-709D5E991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85" y="3769660"/>
            <a:ext cx="3028635" cy="18881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024446B-84B9-0628-4C64-7210DCAFC9EC}"/>
              </a:ext>
            </a:extLst>
          </p:cNvPr>
          <p:cNvSpPr/>
          <p:nvPr/>
        </p:nvSpPr>
        <p:spPr>
          <a:xfrm>
            <a:off x="2355622" y="5345500"/>
            <a:ext cx="599208" cy="340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8791FF-3230-83C8-FEBE-0754F33EB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491" y="3769660"/>
            <a:ext cx="7772400" cy="2310713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5AB1C4C5-7343-CDBF-35AC-C75972F347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776289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Docker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30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FCD4181-51AD-47D0-89CE-DE44983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10555165" cy="640080"/>
          </a:xfrm>
        </p:spPr>
        <p:txBody>
          <a:bodyPr>
            <a:normAutofit/>
          </a:bodyPr>
          <a:lstStyle/>
          <a:p>
            <a:r>
              <a:rPr lang="en-GB" sz="40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sz="40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Docker Desktop: </a:t>
            </a:r>
            <a:r>
              <a:rPr lang="en-GB" sz="4000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Linux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180AC-E75F-4C89-960A-E53B29406B62}"/>
              </a:ext>
            </a:extLst>
          </p:cNvPr>
          <p:cNvSpPr txBox="1"/>
          <p:nvPr/>
        </p:nvSpPr>
        <p:spPr>
          <a:xfrm>
            <a:off x="228599" y="1497126"/>
            <a:ext cx="11460774" cy="3417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Seguire la guida: </a:t>
            </a:r>
            <a:r>
              <a:rPr lang="it-IT" altLang="it-IT" dirty="0">
                <a:latin typeface="Arial Unicode MS"/>
                <a:hlinkClick r:id="rId3"/>
              </a:rPr>
              <a:t>https://docs.docker.com/desktop/linux/install/ubuntu/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62BE7B4-A70E-7777-15A4-C86ABB1269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52928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C19-3F4E-4425-A931-187176FB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8230F-1A44-46E7-AB3F-81872C675F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4" name="AutoShape 3">
            <a:extLst>
              <a:ext uri="{FF2B5EF4-FFF2-40B4-BE49-F238E27FC236}">
                <a16:creationId xmlns:a16="http://schemas.microsoft.com/office/drawing/2014/main" id="{309FA911-CC13-4888-B062-15AA4AD18E3F}"/>
              </a:ext>
            </a:extLst>
          </p:cNvPr>
          <p:cNvSpPr>
            <a:spLocks/>
          </p:cNvSpPr>
          <p:nvPr/>
        </p:nvSpPr>
        <p:spPr bwMode="auto">
          <a:xfrm>
            <a:off x="330871" y="1711735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1701FA-EFCE-DD71-70EA-3C1F41892F44}"/>
              </a:ext>
            </a:extLst>
          </p:cNvPr>
          <p:cNvSpPr>
            <a:spLocks/>
          </p:cNvSpPr>
          <p:nvPr/>
        </p:nvSpPr>
        <p:spPr bwMode="auto">
          <a:xfrm>
            <a:off x="727501" y="1708802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110408-FB23-3D3B-A684-D5ADD503938C}"/>
              </a:ext>
            </a:extLst>
          </p:cNvPr>
          <p:cNvSpPr>
            <a:spLocks/>
          </p:cNvSpPr>
          <p:nvPr/>
        </p:nvSpPr>
        <p:spPr bwMode="auto">
          <a:xfrm>
            <a:off x="5396781" y="1713564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47" name="Group 7">
            <a:extLst>
              <a:ext uri="{FF2B5EF4-FFF2-40B4-BE49-F238E27FC236}">
                <a16:creationId xmlns:a16="http://schemas.microsoft.com/office/drawing/2014/main" id="{E386D4EA-4F09-A00D-5BD3-656E309F7247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1829444"/>
            <a:ext cx="557924" cy="557951"/>
            <a:chOff x="0" y="0"/>
            <a:chExt cx="2641732" cy="2641732"/>
          </a:xfrm>
        </p:grpSpPr>
        <p:sp>
          <p:nvSpPr>
            <p:cNvPr id="48" name="Oval 8">
              <a:extLst>
                <a:ext uri="{FF2B5EF4-FFF2-40B4-BE49-F238E27FC236}">
                  <a16:creationId xmlns:a16="http://schemas.microsoft.com/office/drawing/2014/main" id="{057F7FDD-568D-3661-935C-965817268A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49" name="AutoShape 9">
              <a:extLst>
                <a:ext uri="{FF2B5EF4-FFF2-40B4-BE49-F238E27FC236}">
                  <a16:creationId xmlns:a16="http://schemas.microsoft.com/office/drawing/2014/main" id="{61E1AFE4-4AE1-25AB-6188-D83565E17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50" name="AutoShape 3">
            <a:extLst>
              <a:ext uri="{FF2B5EF4-FFF2-40B4-BE49-F238E27FC236}">
                <a16:creationId xmlns:a16="http://schemas.microsoft.com/office/drawing/2014/main" id="{C11E8A62-541E-DEFB-2160-B5EA2665D479}"/>
              </a:ext>
            </a:extLst>
          </p:cNvPr>
          <p:cNvSpPr>
            <a:spLocks/>
          </p:cNvSpPr>
          <p:nvPr/>
        </p:nvSpPr>
        <p:spPr bwMode="auto">
          <a:xfrm>
            <a:off x="330871" y="2692310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A8AEA14C-C134-3CEC-D227-E36C0AC7841C}"/>
              </a:ext>
            </a:extLst>
          </p:cNvPr>
          <p:cNvSpPr>
            <a:spLocks/>
          </p:cNvSpPr>
          <p:nvPr/>
        </p:nvSpPr>
        <p:spPr bwMode="auto">
          <a:xfrm>
            <a:off x="727501" y="2689373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81C6AEC6-A0DD-8627-92A0-AD6013F4E5BA}"/>
              </a:ext>
            </a:extLst>
          </p:cNvPr>
          <p:cNvSpPr>
            <a:spLocks/>
          </p:cNvSpPr>
          <p:nvPr/>
        </p:nvSpPr>
        <p:spPr bwMode="auto">
          <a:xfrm>
            <a:off x="5396781" y="2694139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53" name="Group 7">
            <a:extLst>
              <a:ext uri="{FF2B5EF4-FFF2-40B4-BE49-F238E27FC236}">
                <a16:creationId xmlns:a16="http://schemas.microsoft.com/office/drawing/2014/main" id="{A867FDF0-1D73-90FB-F0D7-98B1D3855C6C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2810019"/>
            <a:ext cx="557924" cy="557951"/>
            <a:chOff x="0" y="0"/>
            <a:chExt cx="2641732" cy="2641732"/>
          </a:xfrm>
        </p:grpSpPr>
        <p:sp>
          <p:nvSpPr>
            <p:cNvPr id="54" name="Oval 8">
              <a:extLst>
                <a:ext uri="{FF2B5EF4-FFF2-40B4-BE49-F238E27FC236}">
                  <a16:creationId xmlns:a16="http://schemas.microsoft.com/office/drawing/2014/main" id="{5BCA83C7-6A71-FD8C-97C9-12BC5AB9D0C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55" name="AutoShape 9">
              <a:extLst>
                <a:ext uri="{FF2B5EF4-FFF2-40B4-BE49-F238E27FC236}">
                  <a16:creationId xmlns:a16="http://schemas.microsoft.com/office/drawing/2014/main" id="{748DE17A-6196-B837-151F-F55CDB779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AE46C4E2-DF91-023B-7630-70694FED7515}"/>
              </a:ext>
            </a:extLst>
          </p:cNvPr>
          <p:cNvSpPr txBox="1">
            <a:spLocks/>
          </p:cNvSpPr>
          <p:nvPr/>
        </p:nvSpPr>
        <p:spPr>
          <a:xfrm>
            <a:off x="494075" y="1902128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6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CEBD723E-424C-1E47-5590-8037A74E3FE8}"/>
              </a:ext>
            </a:extLst>
          </p:cNvPr>
          <p:cNvSpPr txBox="1">
            <a:spLocks/>
          </p:cNvSpPr>
          <p:nvPr/>
        </p:nvSpPr>
        <p:spPr>
          <a:xfrm>
            <a:off x="497420" y="2886601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7</a:t>
            </a:r>
          </a:p>
        </p:txBody>
      </p:sp>
      <p:sp>
        <p:nvSpPr>
          <p:cNvPr id="58" name="Rettangolo 43">
            <a:extLst>
              <a:ext uri="{FF2B5EF4-FFF2-40B4-BE49-F238E27FC236}">
                <a16:creationId xmlns:a16="http://schemas.microsoft.com/office/drawing/2014/main" id="{D2E6AE9B-EB62-05F9-D342-F05EED939B36}"/>
              </a:ext>
            </a:extLst>
          </p:cNvPr>
          <p:cNvSpPr/>
          <p:nvPr/>
        </p:nvSpPr>
        <p:spPr>
          <a:xfrm>
            <a:off x="1239765" y="1951597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Cos’è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Docker</a:t>
            </a:r>
          </a:p>
        </p:txBody>
      </p:sp>
      <p:sp>
        <p:nvSpPr>
          <p:cNvPr id="59" name="Rettangolo 44">
            <a:extLst>
              <a:ext uri="{FF2B5EF4-FFF2-40B4-BE49-F238E27FC236}">
                <a16:creationId xmlns:a16="http://schemas.microsoft.com/office/drawing/2014/main" id="{5B02A584-D607-C3C5-8D2E-B4116BA489EB}"/>
              </a:ext>
            </a:extLst>
          </p:cNvPr>
          <p:cNvSpPr/>
          <p:nvPr/>
        </p:nvSpPr>
        <p:spPr>
          <a:xfrm>
            <a:off x="1236420" y="2935106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Strumenti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e termini di Docker</a:t>
            </a:r>
          </a:p>
        </p:txBody>
      </p:sp>
      <p:sp>
        <p:nvSpPr>
          <p:cNvPr id="60" name="AutoShape 3">
            <a:extLst>
              <a:ext uri="{FF2B5EF4-FFF2-40B4-BE49-F238E27FC236}">
                <a16:creationId xmlns:a16="http://schemas.microsoft.com/office/drawing/2014/main" id="{52965D50-77F8-B4D0-8F63-4E019B4A622C}"/>
              </a:ext>
            </a:extLst>
          </p:cNvPr>
          <p:cNvSpPr>
            <a:spLocks/>
          </p:cNvSpPr>
          <p:nvPr/>
        </p:nvSpPr>
        <p:spPr bwMode="auto">
          <a:xfrm>
            <a:off x="330871" y="3745083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3020BDE-E782-8C41-8624-707E4D6CC98D}"/>
              </a:ext>
            </a:extLst>
          </p:cNvPr>
          <p:cNvSpPr>
            <a:spLocks/>
          </p:cNvSpPr>
          <p:nvPr/>
        </p:nvSpPr>
        <p:spPr bwMode="auto">
          <a:xfrm>
            <a:off x="727501" y="3742150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C1E104E-E66F-EC43-58B1-D14EF6AA3B61}"/>
              </a:ext>
            </a:extLst>
          </p:cNvPr>
          <p:cNvSpPr>
            <a:spLocks/>
          </p:cNvSpPr>
          <p:nvPr/>
        </p:nvSpPr>
        <p:spPr bwMode="auto">
          <a:xfrm>
            <a:off x="5396781" y="3746912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63" name="Group 7">
            <a:extLst>
              <a:ext uri="{FF2B5EF4-FFF2-40B4-BE49-F238E27FC236}">
                <a16:creationId xmlns:a16="http://schemas.microsoft.com/office/drawing/2014/main" id="{DC3555D4-7D4C-1FA9-8886-40B4D06E4C3A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3862792"/>
            <a:ext cx="557924" cy="557951"/>
            <a:chOff x="0" y="0"/>
            <a:chExt cx="2641732" cy="2641732"/>
          </a:xfrm>
        </p:grpSpPr>
        <p:sp>
          <p:nvSpPr>
            <p:cNvPr id="64" name="Oval 8">
              <a:extLst>
                <a:ext uri="{FF2B5EF4-FFF2-40B4-BE49-F238E27FC236}">
                  <a16:creationId xmlns:a16="http://schemas.microsoft.com/office/drawing/2014/main" id="{D1D448B2-234F-9F92-0593-A39B2817F57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65" name="AutoShape 9">
              <a:extLst>
                <a:ext uri="{FF2B5EF4-FFF2-40B4-BE49-F238E27FC236}">
                  <a16:creationId xmlns:a16="http://schemas.microsoft.com/office/drawing/2014/main" id="{17F638EF-7E8F-D513-41B8-1B8A91477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66" name="AutoShape 3">
            <a:extLst>
              <a:ext uri="{FF2B5EF4-FFF2-40B4-BE49-F238E27FC236}">
                <a16:creationId xmlns:a16="http://schemas.microsoft.com/office/drawing/2014/main" id="{57F008F8-C06D-5485-A367-956D515FB7D9}"/>
              </a:ext>
            </a:extLst>
          </p:cNvPr>
          <p:cNvSpPr>
            <a:spLocks/>
          </p:cNvSpPr>
          <p:nvPr/>
        </p:nvSpPr>
        <p:spPr bwMode="auto">
          <a:xfrm>
            <a:off x="330871" y="4725658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67" name="Rectangle 4">
            <a:extLst>
              <a:ext uri="{FF2B5EF4-FFF2-40B4-BE49-F238E27FC236}">
                <a16:creationId xmlns:a16="http://schemas.microsoft.com/office/drawing/2014/main" id="{2E11BB2D-A5E0-D99D-00B6-6B0EA1354331}"/>
              </a:ext>
            </a:extLst>
          </p:cNvPr>
          <p:cNvSpPr>
            <a:spLocks/>
          </p:cNvSpPr>
          <p:nvPr/>
        </p:nvSpPr>
        <p:spPr bwMode="auto">
          <a:xfrm>
            <a:off x="727501" y="4722721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F2A3B172-432D-54EC-48FA-611EF4285AF4}"/>
              </a:ext>
            </a:extLst>
          </p:cNvPr>
          <p:cNvSpPr>
            <a:spLocks/>
          </p:cNvSpPr>
          <p:nvPr/>
        </p:nvSpPr>
        <p:spPr bwMode="auto">
          <a:xfrm>
            <a:off x="5396781" y="4727487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69" name="Group 7">
            <a:extLst>
              <a:ext uri="{FF2B5EF4-FFF2-40B4-BE49-F238E27FC236}">
                <a16:creationId xmlns:a16="http://schemas.microsoft.com/office/drawing/2014/main" id="{010051F8-F2D1-D663-031F-AE74D18B59DC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4843367"/>
            <a:ext cx="557924" cy="557951"/>
            <a:chOff x="0" y="0"/>
            <a:chExt cx="2641732" cy="2641732"/>
          </a:xfrm>
        </p:grpSpPr>
        <p:sp>
          <p:nvSpPr>
            <p:cNvPr id="70" name="Oval 8">
              <a:extLst>
                <a:ext uri="{FF2B5EF4-FFF2-40B4-BE49-F238E27FC236}">
                  <a16:creationId xmlns:a16="http://schemas.microsoft.com/office/drawing/2014/main" id="{58DEB153-2A0F-7557-AB82-DA132615A3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71" name="AutoShape 9">
              <a:extLst>
                <a:ext uri="{FF2B5EF4-FFF2-40B4-BE49-F238E27FC236}">
                  <a16:creationId xmlns:a16="http://schemas.microsoft.com/office/drawing/2014/main" id="{8219561D-3456-D733-B5D9-CDB3E90B3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AAB40A7-2EDB-AD00-6925-17292BF49E67}"/>
              </a:ext>
            </a:extLst>
          </p:cNvPr>
          <p:cNvSpPr txBox="1">
            <a:spLocks/>
          </p:cNvSpPr>
          <p:nvPr/>
        </p:nvSpPr>
        <p:spPr>
          <a:xfrm>
            <a:off x="494075" y="3935476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8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4EAECEDF-6487-020A-AC45-8AEA60E90361}"/>
              </a:ext>
            </a:extLst>
          </p:cNvPr>
          <p:cNvSpPr txBox="1">
            <a:spLocks/>
          </p:cNvSpPr>
          <p:nvPr/>
        </p:nvSpPr>
        <p:spPr>
          <a:xfrm>
            <a:off x="497420" y="4919949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9</a:t>
            </a:r>
          </a:p>
        </p:txBody>
      </p:sp>
      <p:sp>
        <p:nvSpPr>
          <p:cNvPr id="74" name="Rettangolo 43">
            <a:extLst>
              <a:ext uri="{FF2B5EF4-FFF2-40B4-BE49-F238E27FC236}">
                <a16:creationId xmlns:a16="http://schemas.microsoft.com/office/drawing/2014/main" id="{229F277B-5723-B335-10A5-CE42385EBD6D}"/>
              </a:ext>
            </a:extLst>
          </p:cNvPr>
          <p:cNvSpPr/>
          <p:nvPr/>
        </p:nvSpPr>
        <p:spPr>
          <a:xfrm>
            <a:off x="1239765" y="3984945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Comandi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base</a:t>
            </a:r>
          </a:p>
        </p:txBody>
      </p:sp>
      <p:sp>
        <p:nvSpPr>
          <p:cNvPr id="75" name="Rettangolo 44">
            <a:extLst>
              <a:ext uri="{FF2B5EF4-FFF2-40B4-BE49-F238E27FC236}">
                <a16:creationId xmlns:a16="http://schemas.microsoft.com/office/drawing/2014/main" id="{4987AD56-FE7B-883A-34E8-16DF8F085A21}"/>
              </a:ext>
            </a:extLst>
          </p:cNvPr>
          <p:cNvSpPr/>
          <p:nvPr/>
        </p:nvSpPr>
        <p:spPr>
          <a:xfrm>
            <a:off x="1236421" y="4968454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Installazione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di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518562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522E-6F9F-9B69-9931-D78995B7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36525"/>
            <a:ext cx="10988899" cy="640080"/>
          </a:xfrm>
        </p:spPr>
        <p:txBody>
          <a:bodyPr>
            <a:normAutofit fontScale="90000"/>
          </a:bodyPr>
          <a:lstStyle/>
          <a:p>
            <a:r>
              <a:rPr lang="en-IT" dirty="0"/>
              <a:t>Docker – Containerizzare la Todo List 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9692C-4897-A06C-369E-5914BE9A30BB}"/>
              </a:ext>
            </a:extLst>
          </p:cNvPr>
          <p:cNvSpPr txBox="1"/>
          <p:nvPr/>
        </p:nvSpPr>
        <p:spPr>
          <a:xfrm>
            <a:off x="437882" y="991673"/>
            <a:ext cx="103546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lonare il repository getting-started con il comando</a:t>
            </a:r>
          </a:p>
          <a:p>
            <a:r>
              <a:rPr lang="en-GB" dirty="0"/>
              <a:t>	git clone </a:t>
            </a:r>
            <a:r>
              <a:rPr lang="en-GB" dirty="0">
                <a:hlinkClick r:id="rId3"/>
              </a:rPr>
              <a:t>https://github.com/docker/getting-started.git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Verificare</a:t>
            </a:r>
            <a:r>
              <a:rPr lang="en-GB" dirty="0"/>
              <a:t> il </a:t>
            </a:r>
            <a:r>
              <a:rPr lang="en-GB" dirty="0" err="1"/>
              <a:t>contenuto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directory </a:t>
            </a:r>
            <a:r>
              <a:rPr lang="en-GB" b="1" dirty="0"/>
              <a:t>getting-started/app </a:t>
            </a:r>
            <a:r>
              <a:rPr lang="en-GB" dirty="0"/>
              <a:t>(</a:t>
            </a:r>
            <a:r>
              <a:rPr lang="en-GB" dirty="0" err="1"/>
              <a:t>src</a:t>
            </a:r>
            <a:r>
              <a:rPr lang="en-GB" dirty="0"/>
              <a:t>, spec)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Creare</a:t>
            </a:r>
            <a:r>
              <a:rPr lang="en-GB" dirty="0"/>
              <a:t> il </a:t>
            </a:r>
            <a:r>
              <a:rPr lang="en-GB" dirty="0" err="1"/>
              <a:t>Dockerfile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directory </a:t>
            </a:r>
            <a:r>
              <a:rPr lang="en-GB" b="1" dirty="0"/>
              <a:t>app </a:t>
            </a:r>
            <a:r>
              <a:rPr lang="en-GB" dirty="0" err="1"/>
              <a:t>copiando</a:t>
            </a:r>
            <a:r>
              <a:rPr lang="en-GB" dirty="0"/>
              <a:t> il </a:t>
            </a:r>
            <a:r>
              <a:rPr lang="en-GB" dirty="0" err="1"/>
              <a:t>seguente</a:t>
            </a:r>
            <a:r>
              <a:rPr lang="en-GB" dirty="0"/>
              <a:t> </a:t>
            </a:r>
            <a:r>
              <a:rPr lang="en-GB" dirty="0" err="1"/>
              <a:t>contenuto</a:t>
            </a:r>
            <a:endParaRPr lang="en-GB" dirty="0"/>
          </a:p>
          <a:p>
            <a:pPr lvl="2"/>
            <a:r>
              <a:rPr lang="en-GB" dirty="0">
                <a:solidFill>
                  <a:srgbClr val="0070C0"/>
                </a:solidFill>
              </a:rPr>
              <a:t># syntax=docker/dockerfile:1 </a:t>
            </a:r>
          </a:p>
          <a:p>
            <a:pPr lvl="2"/>
            <a:r>
              <a:rPr lang="en-GB" dirty="0">
                <a:solidFill>
                  <a:srgbClr val="0070C0"/>
                </a:solidFill>
                <a:effectLst/>
              </a:rPr>
              <a:t>FROM</a:t>
            </a:r>
            <a:r>
              <a:rPr lang="en-GB" dirty="0">
                <a:solidFill>
                  <a:srgbClr val="0070C0"/>
                </a:solidFill>
              </a:rPr>
              <a:t> node:18-alpine</a:t>
            </a:r>
          </a:p>
          <a:p>
            <a:pPr lvl="2"/>
            <a:r>
              <a:rPr lang="en-GB" dirty="0">
                <a:solidFill>
                  <a:srgbClr val="0070C0"/>
                </a:solidFill>
                <a:effectLst/>
              </a:rPr>
              <a:t>WORKDIR</a:t>
            </a:r>
            <a:r>
              <a:rPr lang="en-GB" dirty="0">
                <a:solidFill>
                  <a:srgbClr val="0070C0"/>
                </a:solidFill>
              </a:rPr>
              <a:t> /app</a:t>
            </a:r>
          </a:p>
          <a:p>
            <a:pPr lvl="2"/>
            <a:r>
              <a:rPr lang="en-GB" dirty="0">
                <a:solidFill>
                  <a:srgbClr val="0070C0"/>
                </a:solidFill>
              </a:rPr>
              <a:t>COPY .  . </a:t>
            </a:r>
          </a:p>
          <a:p>
            <a:pPr lvl="2"/>
            <a:r>
              <a:rPr lang="en-GB" dirty="0">
                <a:solidFill>
                  <a:srgbClr val="0070C0"/>
                </a:solidFill>
              </a:rPr>
              <a:t>RUN yarn install –production</a:t>
            </a:r>
          </a:p>
          <a:p>
            <a:pPr lvl="2"/>
            <a:r>
              <a:rPr lang="en-GB" dirty="0">
                <a:solidFill>
                  <a:srgbClr val="0070C0"/>
                </a:solidFill>
              </a:rPr>
              <a:t>CMD ["node", "</a:t>
            </a:r>
            <a:r>
              <a:rPr lang="en-GB" dirty="0" err="1">
                <a:solidFill>
                  <a:srgbClr val="0070C0"/>
                </a:solidFill>
              </a:rPr>
              <a:t>src</a:t>
            </a:r>
            <a:r>
              <a:rPr lang="en-GB" dirty="0">
                <a:solidFill>
                  <a:srgbClr val="0070C0"/>
                </a:solidFill>
              </a:rPr>
              <a:t>/</a:t>
            </a:r>
            <a:r>
              <a:rPr lang="en-GB" dirty="0" err="1">
                <a:solidFill>
                  <a:srgbClr val="0070C0"/>
                </a:solidFill>
              </a:rPr>
              <a:t>index.js</a:t>
            </a:r>
            <a:r>
              <a:rPr lang="en-GB" dirty="0">
                <a:solidFill>
                  <a:srgbClr val="0070C0"/>
                </a:solidFill>
              </a:rPr>
              <a:t>"] </a:t>
            </a:r>
          </a:p>
          <a:p>
            <a:pPr lvl="2"/>
            <a:r>
              <a:rPr lang="en-GB" dirty="0">
                <a:solidFill>
                  <a:srgbClr val="0070C0"/>
                </a:solidFill>
              </a:rPr>
              <a:t>EXPOSE 3000</a:t>
            </a:r>
            <a:endParaRPr lang="en-GB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Posizionarsi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cartella</a:t>
            </a:r>
            <a:r>
              <a:rPr lang="en-GB" dirty="0"/>
              <a:t> app e </a:t>
            </a:r>
            <a:r>
              <a:rPr lang="en-GB" dirty="0" err="1"/>
              <a:t>costruire</a:t>
            </a:r>
            <a:r>
              <a:rPr lang="en-GB" dirty="0"/>
              <a:t> </a:t>
            </a:r>
            <a:r>
              <a:rPr lang="en-GB" dirty="0" err="1"/>
              <a:t>l’imagine</a:t>
            </a:r>
            <a:r>
              <a:rPr lang="en-GB" dirty="0"/>
              <a:t> </a:t>
            </a:r>
            <a:r>
              <a:rPr lang="en-GB" dirty="0" err="1"/>
              <a:t>lanciando</a:t>
            </a:r>
            <a:r>
              <a:rPr lang="en-GB" dirty="0"/>
              <a:t> il commando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0070C0"/>
                </a:solidFill>
              </a:rPr>
              <a:t>docker build -t getting-started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Avviare</a:t>
            </a:r>
            <a:r>
              <a:rPr lang="en-GB" dirty="0"/>
              <a:t> il container 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0070C0"/>
                </a:solidFill>
              </a:rPr>
              <a:t>docker run -</a:t>
            </a:r>
            <a:r>
              <a:rPr lang="en-GB" dirty="0" err="1">
                <a:solidFill>
                  <a:srgbClr val="0070C0"/>
                </a:solidFill>
              </a:rPr>
              <a:t>dp</a:t>
            </a:r>
            <a:r>
              <a:rPr lang="en-GB" dirty="0">
                <a:solidFill>
                  <a:srgbClr val="0070C0"/>
                </a:solidFill>
              </a:rPr>
              <a:t> 3000:3000 getting-started</a:t>
            </a:r>
          </a:p>
          <a:p>
            <a:r>
              <a:rPr lang="en-GB" dirty="0" err="1"/>
              <a:t>Testare</a:t>
            </a:r>
            <a:r>
              <a:rPr lang="en-GB" dirty="0"/>
              <a:t> il container </a:t>
            </a:r>
            <a:r>
              <a:rPr lang="en-GB" dirty="0" err="1"/>
              <a:t>puntando</a:t>
            </a:r>
            <a:r>
              <a:rPr lang="en-GB" dirty="0"/>
              <a:t> a </a:t>
            </a:r>
            <a:r>
              <a:rPr lang="en-GB" dirty="0">
                <a:hlinkClick r:id="rId4"/>
              </a:rPr>
              <a:t>http://localhost:3000</a:t>
            </a:r>
            <a:endParaRPr lang="en-IT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B5E77-2A03-5F03-3CB2-CB97445E4E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361442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064C66-C7A2-D7F3-DAE6-DD5DF715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6525"/>
            <a:ext cx="11104808" cy="640080"/>
          </a:xfrm>
        </p:spPr>
        <p:txBody>
          <a:bodyPr>
            <a:noAutofit/>
          </a:bodyPr>
          <a:lstStyle/>
          <a:p>
            <a:r>
              <a:rPr lang="en-IT" sz="2800" dirty="0"/>
              <a:t>Docker – Modifichiamo l’immagine della Todo List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6DB01-5BD1-9108-1756-7B2BCD730A17}"/>
              </a:ext>
            </a:extLst>
          </p:cNvPr>
          <p:cNvSpPr txBox="1"/>
          <p:nvPr/>
        </p:nvSpPr>
        <p:spPr>
          <a:xfrm>
            <a:off x="643944" y="1004552"/>
            <a:ext cx="111048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Aggiornare il file  </a:t>
            </a:r>
            <a:r>
              <a:rPr lang="en-GB" sz="2000" dirty="0" err="1"/>
              <a:t>src</a:t>
            </a:r>
            <a:r>
              <a:rPr lang="en-GB" sz="2000" dirty="0"/>
              <a:t>/static/</a:t>
            </a:r>
            <a:r>
              <a:rPr lang="en-GB" sz="2000" dirty="0" err="1"/>
              <a:t>js</a:t>
            </a:r>
            <a:r>
              <a:rPr lang="en-GB" sz="2000" dirty="0"/>
              <a:t>/</a:t>
            </a:r>
            <a:r>
              <a:rPr lang="en-GB" sz="2000" dirty="0" err="1"/>
              <a:t>app.js</a:t>
            </a:r>
            <a:endParaRPr lang="en-GB" sz="2000" dirty="0"/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... - &lt;p </a:t>
            </a:r>
            <a:r>
              <a:rPr lang="en-GB" sz="2000" dirty="0" err="1">
                <a:solidFill>
                  <a:srgbClr val="0070C0"/>
                </a:solidFill>
              </a:rPr>
              <a:t>className</a:t>
            </a:r>
            <a:r>
              <a:rPr lang="en-GB" sz="2000" dirty="0">
                <a:solidFill>
                  <a:srgbClr val="0070C0"/>
                </a:solidFill>
              </a:rPr>
              <a:t>="text-</a:t>
            </a:r>
            <a:r>
              <a:rPr lang="en-GB" sz="2000" dirty="0" err="1">
                <a:solidFill>
                  <a:srgbClr val="0070C0"/>
                </a:solidFill>
              </a:rPr>
              <a:t>center</a:t>
            </a:r>
            <a:r>
              <a:rPr lang="en-GB" sz="2000" dirty="0">
                <a:solidFill>
                  <a:srgbClr val="0070C0"/>
                </a:solidFill>
              </a:rPr>
              <a:t>"&gt;No items yet! Add one above!&lt;/p&gt; 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</a:rPr>
              <a:t>+ &lt;p </a:t>
            </a:r>
            <a:r>
              <a:rPr lang="en-GB" sz="2000" dirty="0" err="1">
                <a:solidFill>
                  <a:srgbClr val="0070C0"/>
                </a:solidFill>
              </a:rPr>
              <a:t>className</a:t>
            </a:r>
            <a:r>
              <a:rPr lang="en-GB" sz="2000" dirty="0">
                <a:solidFill>
                  <a:srgbClr val="0070C0"/>
                </a:solidFill>
              </a:rPr>
              <a:t>="text-</a:t>
            </a:r>
            <a:r>
              <a:rPr lang="en-GB" sz="2000" dirty="0" err="1">
                <a:solidFill>
                  <a:srgbClr val="0070C0"/>
                </a:solidFill>
              </a:rPr>
              <a:t>center</a:t>
            </a:r>
            <a:r>
              <a:rPr lang="en-GB" sz="2000" dirty="0">
                <a:solidFill>
                  <a:srgbClr val="0070C0"/>
                </a:solidFill>
              </a:rPr>
              <a:t>"&gt;You have no </a:t>
            </a:r>
            <a:r>
              <a:rPr lang="en-GB" sz="2000" dirty="0" err="1">
                <a:solidFill>
                  <a:srgbClr val="0070C0"/>
                </a:solidFill>
              </a:rPr>
              <a:t>todo</a:t>
            </a:r>
            <a:r>
              <a:rPr lang="en-GB" sz="2000" dirty="0">
                <a:solidFill>
                  <a:srgbClr val="0070C0"/>
                </a:solidFill>
              </a:rPr>
              <a:t> items yet! Add one above!&lt;/p&gt; ...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Creare</a:t>
            </a:r>
            <a:r>
              <a:rPr lang="en-GB" sz="2000" dirty="0"/>
              <a:t> la </a:t>
            </a:r>
            <a:r>
              <a:rPr lang="en-GB" sz="2000" dirty="0" err="1"/>
              <a:t>versione</a:t>
            </a:r>
            <a:r>
              <a:rPr lang="en-GB" sz="2000" dirty="0"/>
              <a:t> </a:t>
            </a:r>
            <a:r>
              <a:rPr lang="en-GB" sz="2000" dirty="0" err="1"/>
              <a:t>aggiornata</a:t>
            </a:r>
            <a:r>
              <a:rPr lang="en-GB" sz="2000" dirty="0"/>
              <a:t> </a:t>
            </a:r>
            <a:r>
              <a:rPr lang="en-GB" sz="2000" dirty="0" err="1"/>
              <a:t>dell’imagine</a:t>
            </a:r>
            <a:r>
              <a:rPr lang="en-GB" sz="2000" dirty="0"/>
              <a:t> </a:t>
            </a:r>
            <a:r>
              <a:rPr lang="en-GB" sz="2000" dirty="0" err="1"/>
              <a:t>usando</a:t>
            </a:r>
            <a:r>
              <a:rPr lang="en-GB" sz="2000" dirty="0"/>
              <a:t> il commando 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docker build -t getting-started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Creare</a:t>
            </a:r>
            <a:r>
              <a:rPr lang="en-GB" sz="2000" dirty="0"/>
              <a:t> un nuovo container </a:t>
            </a:r>
            <a:r>
              <a:rPr lang="en-GB" sz="2000" dirty="0" err="1"/>
              <a:t>usando</a:t>
            </a:r>
            <a:r>
              <a:rPr lang="en-GB" sz="2000" dirty="0"/>
              <a:t> </a:t>
            </a:r>
            <a:r>
              <a:rPr lang="en-GB" sz="2000" dirty="0" err="1"/>
              <a:t>l’imagine</a:t>
            </a:r>
            <a:r>
              <a:rPr lang="en-GB" sz="2000" dirty="0"/>
              <a:t> </a:t>
            </a:r>
            <a:r>
              <a:rPr lang="en-GB" sz="2000" dirty="0" err="1"/>
              <a:t>aggiornata</a:t>
            </a:r>
            <a:r>
              <a:rPr lang="en-GB" sz="2000" dirty="0"/>
              <a:t> (prima </a:t>
            </a:r>
            <a:r>
              <a:rPr lang="en-GB" sz="2000" dirty="0" err="1"/>
              <a:t>stoppare</a:t>
            </a:r>
            <a:r>
              <a:rPr lang="en-GB" sz="2000" dirty="0"/>
              <a:t> e </a:t>
            </a:r>
            <a:r>
              <a:rPr lang="en-GB" sz="2000" dirty="0" err="1"/>
              <a:t>rimuovere</a:t>
            </a:r>
            <a:r>
              <a:rPr lang="en-GB" sz="2000" dirty="0"/>
              <a:t> il </a:t>
            </a:r>
            <a:r>
              <a:rPr lang="en-GB" sz="2000" dirty="0" err="1"/>
              <a:t>precedente</a:t>
            </a:r>
            <a:r>
              <a:rPr lang="en-GB" sz="2000" dirty="0"/>
              <a:t> container)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docker run -</a:t>
            </a:r>
            <a:r>
              <a:rPr lang="en-GB" sz="2000" dirty="0" err="1">
                <a:solidFill>
                  <a:srgbClr val="0070C0"/>
                </a:solidFill>
              </a:rPr>
              <a:t>dp</a:t>
            </a:r>
            <a:r>
              <a:rPr lang="en-GB" sz="2000" dirty="0">
                <a:solidFill>
                  <a:srgbClr val="0070C0"/>
                </a:solidFill>
              </a:rPr>
              <a:t> 3000:3000 getting-started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Testare</a:t>
            </a:r>
            <a:r>
              <a:rPr lang="en-GB" sz="2000" dirty="0"/>
              <a:t> </a:t>
            </a:r>
            <a:r>
              <a:rPr lang="en-GB" sz="2000" dirty="0" err="1"/>
              <a:t>nuovamente</a:t>
            </a:r>
            <a:r>
              <a:rPr lang="en-GB" sz="2000" dirty="0"/>
              <a:t> il container </a:t>
            </a:r>
            <a:r>
              <a:rPr lang="en-GB" sz="2000" dirty="0" err="1"/>
              <a:t>puntando</a:t>
            </a:r>
            <a:r>
              <a:rPr lang="en-GB" sz="2000" dirty="0"/>
              <a:t> a </a:t>
            </a:r>
            <a:r>
              <a:rPr lang="en-GB" sz="2000" dirty="0">
                <a:hlinkClick r:id="rId2"/>
              </a:rPr>
              <a:t>http://localhost:3000</a:t>
            </a:r>
            <a:endParaRPr lang="en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7E3032-E754-C361-B294-FDF74EEC6D5A}"/>
              </a:ext>
            </a:extLst>
          </p:cNvPr>
          <p:cNvSpPr txBox="1"/>
          <p:nvPr/>
        </p:nvSpPr>
        <p:spPr>
          <a:xfrm>
            <a:off x="695459" y="4662152"/>
            <a:ext cx="11376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Modificare il file js del container e verificare la modifica dall’url</a:t>
            </a:r>
          </a:p>
          <a:p>
            <a:r>
              <a:rPr lang="en-IT" dirty="0"/>
              <a:t>Stoppare e rimuovere il container per verificare che la modifica effettuata nel container non è più disponibile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CF2385-5830-E7B7-7CB0-9531B6A7AA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927184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064C66-C7A2-D7F3-DAE6-DD5DF715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6525"/>
            <a:ext cx="11104808" cy="640080"/>
          </a:xfrm>
        </p:spPr>
        <p:txBody>
          <a:bodyPr>
            <a:normAutofit/>
          </a:bodyPr>
          <a:lstStyle/>
          <a:p>
            <a:r>
              <a:rPr lang="en-IT" sz="3200" dirty="0"/>
              <a:t>Docker – Modifichiamo il container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7E3032-E754-C361-B294-FDF74EEC6D5A}"/>
              </a:ext>
            </a:extLst>
          </p:cNvPr>
          <p:cNvSpPr txBox="1"/>
          <p:nvPr/>
        </p:nvSpPr>
        <p:spPr>
          <a:xfrm>
            <a:off x="92588" y="4356753"/>
            <a:ext cx="88969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dal terminale di Docker, entrare in editing nel file js dell’applicazione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modificare nuovamente il messaggio in app.js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verificare la modifica dall’url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stoppare e rimuovere il container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  <a:r>
              <a:rPr lang="en-IT" dirty="0"/>
              <a:t>icreare il containere verificare che la modifica appena effettuata non è più visibile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7EF64-8ADE-2DC0-72F5-0C783B02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80573"/>
            <a:ext cx="7772400" cy="330122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4243C86-8D43-24DA-151E-878B5E3DDAD2}"/>
              </a:ext>
            </a:extLst>
          </p:cNvPr>
          <p:cNvSpPr/>
          <p:nvPr/>
        </p:nvSpPr>
        <p:spPr>
          <a:xfrm>
            <a:off x="228600" y="1378690"/>
            <a:ext cx="1262130" cy="445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BB29E7-EEF2-02ED-941F-FFF7834A50DB}"/>
              </a:ext>
            </a:extLst>
          </p:cNvPr>
          <p:cNvSpPr/>
          <p:nvPr/>
        </p:nvSpPr>
        <p:spPr>
          <a:xfrm>
            <a:off x="4082602" y="1867161"/>
            <a:ext cx="960549" cy="445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9F8B8D9-98F6-296C-B19B-5C3D9AE906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520516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064C66-C7A2-D7F3-DAE6-DD5DF715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6525"/>
            <a:ext cx="11104808" cy="640080"/>
          </a:xfrm>
        </p:spPr>
        <p:txBody>
          <a:bodyPr>
            <a:noAutofit/>
          </a:bodyPr>
          <a:lstStyle/>
          <a:p>
            <a:r>
              <a:rPr lang="en-IT" sz="2400" dirty="0"/>
              <a:t>Docker – Condividiamo la Todo List application su DockerHub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6DB01-5BD1-9108-1756-7B2BCD730A17}"/>
              </a:ext>
            </a:extLst>
          </p:cNvPr>
          <p:cNvSpPr txBox="1"/>
          <p:nvPr/>
        </p:nvSpPr>
        <p:spPr>
          <a:xfrm>
            <a:off x="618186" y="1004552"/>
            <a:ext cx="111048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Creare su Docker Hub un repository di nome </a:t>
            </a:r>
            <a:r>
              <a:rPr lang="en-IT" sz="2000" dirty="0">
                <a:solidFill>
                  <a:srgbClr val="0070C0"/>
                </a:solidFill>
              </a:rPr>
              <a:t>getting-started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</a:t>
            </a:r>
            <a:r>
              <a:rPr lang="en-IT" sz="2000" dirty="0"/>
              <a:t>loggarsi a docker con il comando </a:t>
            </a:r>
            <a:r>
              <a:rPr lang="en-GB" sz="2000" dirty="0">
                <a:solidFill>
                  <a:srgbClr val="0070C0"/>
                </a:solidFill>
              </a:rPr>
              <a:t>docker login -u YOUR-USER-NAME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Taggare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l’imagine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>
                <a:solidFill>
                  <a:srgbClr val="0070C0"/>
                </a:solidFill>
              </a:rPr>
              <a:t>docker tag getting-started YOUR-USER-NAME/getting-started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</a:rPr>
              <a:t>docker images </a:t>
            </a:r>
            <a:r>
              <a:rPr lang="en-GB" sz="2000" dirty="0">
                <a:solidFill>
                  <a:schemeClr val="bg1"/>
                </a:solidFill>
              </a:rPr>
              <a:t>per </a:t>
            </a:r>
            <a:r>
              <a:rPr lang="en-GB" sz="2000" dirty="0" err="1">
                <a:solidFill>
                  <a:schemeClr val="bg1"/>
                </a:solidFill>
              </a:rPr>
              <a:t>verificare</a:t>
            </a:r>
            <a:r>
              <a:rPr lang="en-GB" sz="2000" dirty="0">
                <a:solidFill>
                  <a:schemeClr val="bg1"/>
                </a:solidFill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Effettuare</a:t>
            </a:r>
            <a:r>
              <a:rPr lang="en-GB" sz="2000" dirty="0"/>
              <a:t> il push </a:t>
            </a:r>
            <a:r>
              <a:rPr lang="en-GB" sz="2000" dirty="0" err="1"/>
              <a:t>sul</a:t>
            </a:r>
            <a:r>
              <a:rPr lang="en-GB" sz="2000" dirty="0"/>
              <a:t> registry di  </a:t>
            </a:r>
            <a:r>
              <a:rPr lang="en-GB" sz="2000" dirty="0" err="1"/>
              <a:t>DockerHub</a:t>
            </a:r>
            <a:r>
              <a:rPr lang="en-GB" sz="2000" dirty="0"/>
              <a:t> </a:t>
            </a:r>
          </a:p>
          <a:p>
            <a:r>
              <a:rPr lang="en-GB" sz="2000" dirty="0"/>
              <a:t>	</a:t>
            </a:r>
            <a:r>
              <a:rPr lang="en-GB" sz="2000" dirty="0">
                <a:solidFill>
                  <a:srgbClr val="0070C0"/>
                </a:solidFill>
              </a:rPr>
              <a:t>docker push YOUR-USER-NAME/getting-started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Ricreare</a:t>
            </a:r>
            <a:r>
              <a:rPr lang="en-GB" sz="2000" dirty="0">
                <a:solidFill>
                  <a:schemeClr val="bg1"/>
                </a:solidFill>
              </a:rPr>
              <a:t> il container </a:t>
            </a:r>
          </a:p>
          <a:p>
            <a:r>
              <a:rPr lang="en-GB" sz="2000" dirty="0">
                <a:solidFill>
                  <a:srgbClr val="0070C0"/>
                </a:solidFill>
              </a:rPr>
              <a:t>                docker run -</a:t>
            </a:r>
            <a:r>
              <a:rPr lang="en-GB" sz="2000" dirty="0" err="1">
                <a:solidFill>
                  <a:srgbClr val="0070C0"/>
                </a:solidFill>
              </a:rPr>
              <a:t>dp</a:t>
            </a:r>
            <a:r>
              <a:rPr lang="en-GB" sz="2000" dirty="0">
                <a:solidFill>
                  <a:srgbClr val="0070C0"/>
                </a:solidFill>
              </a:rPr>
              <a:t> 3000:3000 YOUR-USER-NAME/getting-started</a:t>
            </a:r>
            <a:endParaRPr lang="en-IT" sz="2000" dirty="0">
              <a:solidFill>
                <a:srgbClr val="0070C0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065BB55-8456-F3E8-5A49-C82A62CA22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758939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EC90-C70C-BEF0-1BD8-36BC300D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69" y="157858"/>
            <a:ext cx="8065394" cy="640080"/>
          </a:xfrm>
        </p:spPr>
        <p:txBody>
          <a:bodyPr>
            <a:normAutofit/>
          </a:bodyPr>
          <a:lstStyle/>
          <a:p>
            <a:r>
              <a:rPr lang="en-IT" dirty="0"/>
              <a:t>Applicazioni tradizionali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573026-AC4C-DCD4-72D2-FAEB332402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</a:t>
            </a:r>
            <a:r>
              <a:rPr lang="en-US" dirty="0"/>
              <a:t>IBM Client Innovation Center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D943C-746C-E9F6-6878-EBEE30CD2717}"/>
              </a:ext>
            </a:extLst>
          </p:cNvPr>
          <p:cNvSpPr txBox="1"/>
          <p:nvPr/>
        </p:nvSpPr>
        <p:spPr>
          <a:xfrm>
            <a:off x="2505842" y="920621"/>
            <a:ext cx="945755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Le </a:t>
            </a:r>
            <a:r>
              <a:rPr lang="en-GB" sz="1600" b="1" dirty="0" err="1">
                <a:solidFill>
                  <a:schemeClr val="bg1"/>
                </a:solidFill>
              </a:rPr>
              <a:t>applicazioni</a:t>
            </a:r>
            <a:r>
              <a:rPr lang="en-GB" sz="1600" dirty="0">
                <a:solidFill>
                  <a:schemeClr val="bg1"/>
                </a:solidFill>
              </a:rPr>
              <a:t> software </a:t>
            </a:r>
            <a:r>
              <a:rPr lang="en-GB" sz="1600" b="1" dirty="0" err="1">
                <a:solidFill>
                  <a:schemeClr val="bg1"/>
                </a:solidFill>
              </a:rPr>
              <a:t>tradizionali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/>
              <a:t>sono</a:t>
            </a:r>
            <a:r>
              <a:rPr lang="en-GB" sz="1600" dirty="0"/>
              <a:t> </a:t>
            </a:r>
            <a:r>
              <a:rPr lang="en-GB" sz="1600" dirty="0" err="1"/>
              <a:t>tipicamente</a:t>
            </a:r>
            <a:r>
              <a:rPr lang="en-GB" sz="1600" dirty="0"/>
              <a:t> </a:t>
            </a:r>
            <a:r>
              <a:rPr lang="en-GB" sz="1600" dirty="0" err="1"/>
              <a:t>costituite</a:t>
            </a:r>
            <a:r>
              <a:rPr lang="en-GB" sz="1600" dirty="0"/>
              <a:t> da un </a:t>
            </a:r>
            <a:r>
              <a:rPr lang="en-GB" sz="1600" dirty="0" err="1"/>
              <a:t>insieme</a:t>
            </a:r>
            <a:r>
              <a:rPr lang="en-GB" sz="1600" dirty="0"/>
              <a:t> di </a:t>
            </a:r>
            <a:r>
              <a:rPr lang="en-GB" sz="1600" dirty="0" err="1"/>
              <a:t>librerie</a:t>
            </a:r>
            <a:r>
              <a:rPr lang="en-GB" sz="1600" dirty="0"/>
              <a:t> e file di </a:t>
            </a:r>
            <a:r>
              <a:rPr lang="en-GB" sz="1600" dirty="0" err="1"/>
              <a:t>configurazione</a:t>
            </a:r>
            <a:r>
              <a:rPr lang="en-GB" sz="1600" dirty="0"/>
              <a:t> in </a:t>
            </a:r>
            <a:r>
              <a:rPr lang="en-GB" sz="1600" dirty="0" err="1"/>
              <a:t>esecuzione</a:t>
            </a:r>
            <a:r>
              <a:rPr lang="en-GB" sz="1600" dirty="0"/>
              <a:t> </a:t>
            </a:r>
            <a:r>
              <a:rPr lang="en-GB" sz="1600" dirty="0" err="1"/>
              <a:t>su</a:t>
            </a:r>
            <a:r>
              <a:rPr lang="en-GB" sz="1600" dirty="0"/>
              <a:t> un </a:t>
            </a:r>
            <a:r>
              <a:rPr lang="en-GB" sz="1600" dirty="0" err="1"/>
              <a:t>ambiente</a:t>
            </a:r>
            <a:r>
              <a:rPr lang="en-GB" sz="1600" dirty="0"/>
              <a:t> di runtime. 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 err="1"/>
              <a:t>Sono</a:t>
            </a:r>
            <a:r>
              <a:rPr lang="en-GB" sz="1600" dirty="0"/>
              <a:t> </a:t>
            </a:r>
            <a:r>
              <a:rPr lang="en-GB" sz="1600" dirty="0" err="1"/>
              <a:t>distribuite</a:t>
            </a:r>
            <a:r>
              <a:rPr lang="en-GB" sz="1600" dirty="0"/>
              <a:t> </a:t>
            </a:r>
            <a:r>
              <a:rPr lang="en-GB" sz="1600" dirty="0" err="1"/>
              <a:t>su</a:t>
            </a:r>
            <a:r>
              <a:rPr lang="en-GB" sz="1600" dirty="0"/>
              <a:t> un </a:t>
            </a:r>
            <a:r>
              <a:rPr lang="en-GB" sz="1600" dirty="0" err="1"/>
              <a:t>sistema</a:t>
            </a:r>
            <a:r>
              <a:rPr lang="en-GB" sz="1600" dirty="0"/>
              <a:t> </a:t>
            </a:r>
            <a:r>
              <a:rPr lang="en-GB" sz="1600" dirty="0" err="1"/>
              <a:t>operativo</a:t>
            </a:r>
            <a:r>
              <a:rPr lang="en-GB" sz="1600" dirty="0"/>
              <a:t> (Windows, Linux, Mac) </a:t>
            </a:r>
            <a:r>
              <a:rPr lang="en-GB" sz="1600" dirty="0" err="1"/>
              <a:t>che</a:t>
            </a:r>
            <a:r>
              <a:rPr lang="en-GB" sz="1600" dirty="0"/>
              <a:t> </a:t>
            </a:r>
            <a:r>
              <a:rPr lang="en-GB" sz="1600" dirty="0" err="1"/>
              <a:t>consente</a:t>
            </a:r>
            <a:r>
              <a:rPr lang="en-GB" sz="1600" dirty="0"/>
              <a:t> alle </a:t>
            </a:r>
            <a:r>
              <a:rPr lang="en-GB" sz="1600" dirty="0" err="1"/>
              <a:t>applicazioni</a:t>
            </a:r>
            <a:r>
              <a:rPr lang="en-GB" sz="1600" dirty="0"/>
              <a:t> di </a:t>
            </a:r>
            <a:r>
              <a:rPr lang="en-GB" sz="1600" dirty="0" err="1"/>
              <a:t>accedere</a:t>
            </a:r>
            <a:r>
              <a:rPr lang="en-GB" sz="1600" dirty="0"/>
              <a:t> ad un </a:t>
            </a:r>
            <a:r>
              <a:rPr lang="en-GB" sz="1600" dirty="0" err="1"/>
              <a:t>insieme</a:t>
            </a:r>
            <a:r>
              <a:rPr lang="en-GB" sz="1600" dirty="0"/>
              <a:t> di </a:t>
            </a:r>
            <a:r>
              <a:rPr lang="en-GB" sz="1600" dirty="0" err="1"/>
              <a:t>servizi</a:t>
            </a:r>
            <a:r>
              <a:rPr lang="en-GB" sz="1600" dirty="0"/>
              <a:t> in </a:t>
            </a:r>
            <a:r>
              <a:rPr lang="en-GB" sz="1600" dirty="0" err="1"/>
              <a:t>esecuzione</a:t>
            </a:r>
            <a:r>
              <a:rPr lang="en-GB" sz="1600" dirty="0"/>
              <a:t>, come un database o un server HTTP. </a:t>
            </a:r>
          </a:p>
          <a:p>
            <a:pPr algn="just"/>
            <a:endParaRPr lang="en-GB" sz="1600" b="1" dirty="0"/>
          </a:p>
          <a:p>
            <a:pPr algn="just"/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Punto </a:t>
            </a: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debole</a:t>
            </a:r>
            <a:r>
              <a:rPr lang="en-GB" sz="1600" dirty="0"/>
              <a:t>: </a:t>
            </a:r>
            <a:r>
              <a:rPr lang="en-GB" sz="1600" dirty="0" err="1"/>
              <a:t>l'applicazione</a:t>
            </a:r>
            <a:r>
              <a:rPr lang="en-GB" sz="1600" dirty="0"/>
              <a:t> software </a:t>
            </a:r>
            <a:r>
              <a:rPr lang="en-GB" sz="1600" dirty="0" err="1"/>
              <a:t>è</a:t>
            </a:r>
            <a:r>
              <a:rPr lang="en-GB" sz="1600" dirty="0"/>
              <a:t> </a:t>
            </a:r>
            <a:r>
              <a:rPr lang="en-GB" sz="1600" dirty="0" err="1"/>
              <a:t>legata</a:t>
            </a:r>
            <a:r>
              <a:rPr lang="en-GB" sz="1600" dirty="0"/>
              <a:t> </a:t>
            </a:r>
            <a:r>
              <a:rPr lang="en-GB" sz="1600" dirty="0" err="1"/>
              <a:t>all'ambiente</a:t>
            </a:r>
            <a:r>
              <a:rPr lang="en-GB" sz="1600" dirty="0"/>
              <a:t> di runtime e </a:t>
            </a:r>
            <a:r>
              <a:rPr lang="en-GB" sz="1600" dirty="0" err="1"/>
              <a:t>qualsiasi</a:t>
            </a:r>
            <a:r>
              <a:rPr lang="en-GB" sz="1600" dirty="0"/>
              <a:t> aggiornamento o patch </a:t>
            </a:r>
            <a:r>
              <a:rPr lang="en-GB" sz="1600" dirty="0" err="1"/>
              <a:t>applicata</a:t>
            </a:r>
            <a:r>
              <a:rPr lang="en-GB" sz="1600" dirty="0"/>
              <a:t> al </a:t>
            </a:r>
            <a:r>
              <a:rPr lang="en-GB" sz="1600" dirty="0" err="1"/>
              <a:t>sistema</a:t>
            </a:r>
            <a:r>
              <a:rPr lang="en-GB" sz="1600" dirty="0"/>
              <a:t> </a:t>
            </a:r>
            <a:r>
              <a:rPr lang="en-GB" sz="1600" dirty="0" err="1"/>
              <a:t>operativo</a:t>
            </a:r>
            <a:r>
              <a:rPr lang="en-GB" sz="1600" dirty="0"/>
              <a:t> di base </a:t>
            </a:r>
            <a:r>
              <a:rPr lang="en-GB" sz="1600" dirty="0" err="1"/>
              <a:t>potrebbe</a:t>
            </a:r>
            <a:r>
              <a:rPr lang="en-GB" sz="1600" dirty="0"/>
              <a:t> </a:t>
            </a:r>
            <a:r>
              <a:rPr lang="en-GB" sz="1600" dirty="0" err="1"/>
              <a:t>interrompere</a:t>
            </a:r>
            <a:r>
              <a:rPr lang="en-GB" sz="1600" dirty="0"/>
              <a:t> </a:t>
            </a:r>
            <a:r>
              <a:rPr lang="en-GB" sz="1600" dirty="0" err="1"/>
              <a:t>l'applicazione</a:t>
            </a:r>
            <a:r>
              <a:rPr lang="en-GB" sz="1600" dirty="0"/>
              <a:t>. 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u="sng" dirty="0"/>
              <a:t>Esempio1</a:t>
            </a:r>
            <a:r>
              <a:rPr lang="en-GB" sz="1600" dirty="0"/>
              <a:t> : un aggiornamento del </a:t>
            </a:r>
            <a:r>
              <a:rPr lang="en-GB" sz="1600" dirty="0" err="1"/>
              <a:t>sistema</a:t>
            </a:r>
            <a:r>
              <a:rPr lang="en-GB" sz="1600" dirty="0"/>
              <a:t> </a:t>
            </a:r>
            <a:r>
              <a:rPr lang="en-GB" sz="1600" dirty="0" err="1"/>
              <a:t>operativo</a:t>
            </a:r>
            <a:r>
              <a:rPr lang="en-GB" sz="1600" dirty="0"/>
              <a:t> </a:t>
            </a:r>
            <a:r>
              <a:rPr lang="en-GB" sz="1600" dirty="0" err="1"/>
              <a:t>potrebbe</a:t>
            </a:r>
            <a:r>
              <a:rPr lang="en-GB" sz="1600" dirty="0"/>
              <a:t> </a:t>
            </a:r>
            <a:r>
              <a:rPr lang="en-GB" sz="1600" dirty="0" err="1"/>
              <a:t>includere</a:t>
            </a:r>
            <a:r>
              <a:rPr lang="en-GB" sz="1600" dirty="0"/>
              <a:t> aggiornamenti </a:t>
            </a:r>
            <a:r>
              <a:rPr lang="en-GB" sz="1600" dirty="0" err="1"/>
              <a:t>incompatibili</a:t>
            </a:r>
            <a:r>
              <a:rPr lang="en-GB" sz="1600" dirty="0"/>
              <a:t> con </a:t>
            </a:r>
            <a:r>
              <a:rPr lang="en-GB" sz="1600" dirty="0" err="1"/>
              <a:t>l'applicazione</a:t>
            </a:r>
            <a:r>
              <a:rPr lang="en-GB" sz="1600" dirty="0"/>
              <a:t> in </a:t>
            </a:r>
            <a:r>
              <a:rPr lang="en-GB" sz="1600" dirty="0" err="1"/>
              <a:t>esecuzione</a:t>
            </a:r>
            <a:r>
              <a:rPr lang="en-GB" sz="1600" dirty="0"/>
              <a:t> 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u="sng" dirty="0" err="1"/>
              <a:t>Esempio</a:t>
            </a:r>
            <a:r>
              <a:rPr lang="en-GB" sz="1600" u="sng" dirty="0"/>
              <a:t> 2:</a:t>
            </a:r>
            <a:r>
              <a:rPr lang="en-GB" sz="1600" dirty="0"/>
              <a:t> se due </a:t>
            </a:r>
            <a:r>
              <a:rPr lang="en-GB" sz="1600" dirty="0" err="1"/>
              <a:t>applicazioni</a:t>
            </a:r>
            <a:r>
              <a:rPr lang="en-GB" sz="1600" dirty="0"/>
              <a:t> </a:t>
            </a:r>
            <a:r>
              <a:rPr lang="en-GB" sz="1600" dirty="0" err="1"/>
              <a:t>condividono</a:t>
            </a:r>
            <a:r>
              <a:rPr lang="en-GB" sz="1600" dirty="0"/>
              <a:t> lo </a:t>
            </a:r>
            <a:r>
              <a:rPr lang="en-GB" sz="1600" dirty="0" err="1"/>
              <a:t>stesso</a:t>
            </a:r>
            <a:r>
              <a:rPr lang="en-GB" sz="1600" dirty="0"/>
              <a:t> </a:t>
            </a:r>
            <a:r>
              <a:rPr lang="en-GB" sz="1600" dirty="0" err="1"/>
              <a:t>insieme</a:t>
            </a:r>
            <a:r>
              <a:rPr lang="en-GB" sz="1600" dirty="0"/>
              <a:t> di </a:t>
            </a:r>
            <a:r>
              <a:rPr lang="en-GB" sz="1600" dirty="0" err="1"/>
              <a:t>librerie</a:t>
            </a:r>
            <a:r>
              <a:rPr lang="en-GB" sz="1600" dirty="0"/>
              <a:t>, </a:t>
            </a:r>
            <a:r>
              <a:rPr lang="en-GB" sz="1600" dirty="0" err="1"/>
              <a:t>può</a:t>
            </a:r>
            <a:r>
              <a:rPr lang="en-GB" sz="1600" dirty="0"/>
              <a:t> </a:t>
            </a:r>
            <a:r>
              <a:rPr lang="en-GB" sz="1600" dirty="0" err="1"/>
              <a:t>accarede</a:t>
            </a:r>
            <a:r>
              <a:rPr lang="en-GB" sz="1600" dirty="0"/>
              <a:t> </a:t>
            </a:r>
            <a:r>
              <a:rPr lang="en-GB" sz="1600" dirty="0" err="1"/>
              <a:t>che</a:t>
            </a:r>
            <a:r>
              <a:rPr lang="en-GB" sz="1600" dirty="0"/>
              <a:t> un aggiornamento </a:t>
            </a:r>
            <a:r>
              <a:rPr lang="en-GB" sz="1600" dirty="0" err="1"/>
              <a:t>che</a:t>
            </a:r>
            <a:r>
              <a:rPr lang="en-GB" sz="1600" dirty="0"/>
              <a:t> </a:t>
            </a:r>
            <a:r>
              <a:rPr lang="en-GB" sz="1600" dirty="0" err="1"/>
              <a:t>corregge</a:t>
            </a:r>
            <a:r>
              <a:rPr lang="en-GB" sz="1600" dirty="0"/>
              <a:t> le </a:t>
            </a:r>
            <a:r>
              <a:rPr lang="en-GB" sz="1600" dirty="0" err="1"/>
              <a:t>librerie</a:t>
            </a:r>
            <a:r>
              <a:rPr lang="en-GB" sz="1600" dirty="0"/>
              <a:t> </a:t>
            </a:r>
            <a:r>
              <a:rPr lang="en-GB" sz="1600" dirty="0" err="1"/>
              <a:t>della</a:t>
            </a:r>
            <a:r>
              <a:rPr lang="en-GB" sz="1600" dirty="0"/>
              <a:t> prima </a:t>
            </a:r>
            <a:r>
              <a:rPr lang="en-GB" sz="1600" dirty="0" err="1"/>
              <a:t>applicazione</a:t>
            </a:r>
            <a:r>
              <a:rPr lang="en-GB" sz="1600" dirty="0"/>
              <a:t> </a:t>
            </a:r>
            <a:r>
              <a:rPr lang="en-GB" sz="1600" dirty="0" err="1"/>
              <a:t>si</a:t>
            </a:r>
            <a:r>
              <a:rPr lang="en-GB" sz="1600" dirty="0"/>
              <a:t> </a:t>
            </a:r>
            <a:r>
              <a:rPr lang="en-GB" sz="1600" dirty="0" err="1"/>
              <a:t>ripercuote</a:t>
            </a:r>
            <a:r>
              <a:rPr lang="en-GB" sz="1600" dirty="0"/>
              <a:t> </a:t>
            </a:r>
            <a:r>
              <a:rPr lang="en-GB" sz="1600" dirty="0" err="1"/>
              <a:t>sulla</a:t>
            </a:r>
            <a:r>
              <a:rPr lang="en-GB" sz="1600" dirty="0"/>
              <a:t> </a:t>
            </a:r>
            <a:r>
              <a:rPr lang="en-GB" sz="1600" dirty="0" err="1"/>
              <a:t>seconda</a:t>
            </a:r>
            <a:r>
              <a:rPr lang="en-GB" sz="1600" dirty="0"/>
              <a:t>. 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Ne </a:t>
            </a:r>
            <a:r>
              <a:rPr lang="en-GB" sz="1600" dirty="0" err="1"/>
              <a:t>consegue</a:t>
            </a:r>
            <a:r>
              <a:rPr lang="en-GB" sz="1600" dirty="0"/>
              <a:t> </a:t>
            </a:r>
            <a:r>
              <a:rPr lang="en-GB" sz="1600" dirty="0" err="1"/>
              <a:t>che</a:t>
            </a:r>
            <a:r>
              <a:rPr lang="en-GB" sz="1600" dirty="0"/>
              <a:t> </a:t>
            </a:r>
            <a:r>
              <a:rPr lang="en-GB" sz="1600" dirty="0" err="1"/>
              <a:t>qualsiasi</a:t>
            </a:r>
            <a:r>
              <a:rPr lang="en-GB" sz="1600" dirty="0"/>
              <a:t> </a:t>
            </a:r>
            <a:r>
              <a:rPr lang="en-GB" sz="1600" b="1" dirty="0" err="1"/>
              <a:t>manutenzione</a:t>
            </a:r>
            <a:r>
              <a:rPr lang="en-GB" sz="1600" b="1" dirty="0"/>
              <a:t> </a:t>
            </a:r>
            <a:r>
              <a:rPr lang="en-GB" sz="1600" b="1" dirty="0" err="1"/>
              <a:t>dell'ambiente</a:t>
            </a:r>
            <a:r>
              <a:rPr lang="en-GB" sz="1600" b="1" dirty="0"/>
              <a:t> </a:t>
            </a:r>
            <a:r>
              <a:rPr lang="en-GB" sz="1600" dirty="0" err="1"/>
              <a:t>potrebbe</a:t>
            </a:r>
            <a:r>
              <a:rPr lang="en-GB" sz="1600" dirty="0"/>
              <a:t> </a:t>
            </a:r>
            <a:r>
              <a:rPr lang="en-GB" sz="1600" dirty="0" err="1"/>
              <a:t>richiedere</a:t>
            </a:r>
            <a:r>
              <a:rPr lang="en-GB" sz="1600" dirty="0"/>
              <a:t> </a:t>
            </a:r>
            <a:r>
              <a:rPr lang="en-GB" sz="1600" dirty="0" err="1"/>
              <a:t>una</a:t>
            </a:r>
            <a:r>
              <a:rPr lang="en-GB" sz="1600" dirty="0"/>
              <a:t> </a:t>
            </a:r>
            <a:r>
              <a:rPr lang="en-GB" sz="1600" dirty="0" err="1"/>
              <a:t>serie</a:t>
            </a:r>
            <a:r>
              <a:rPr lang="en-GB" sz="1600" dirty="0"/>
              <a:t> </a:t>
            </a:r>
            <a:r>
              <a:rPr lang="en-GB" sz="1600" dirty="0" err="1"/>
              <a:t>completa</a:t>
            </a:r>
            <a:r>
              <a:rPr lang="en-GB" sz="1600" dirty="0"/>
              <a:t> di test per </a:t>
            </a:r>
            <a:r>
              <a:rPr lang="en-GB" sz="1600" dirty="0" err="1"/>
              <a:t>garantire</a:t>
            </a:r>
            <a:r>
              <a:rPr lang="en-GB" sz="1600" dirty="0"/>
              <a:t> </a:t>
            </a:r>
            <a:r>
              <a:rPr lang="en-GB" sz="1600" dirty="0" err="1"/>
              <a:t>che</a:t>
            </a:r>
            <a:r>
              <a:rPr lang="en-GB" sz="1600" dirty="0"/>
              <a:t> </a:t>
            </a:r>
            <a:r>
              <a:rPr lang="en-GB" sz="1600" dirty="0" err="1"/>
              <a:t>gli</a:t>
            </a:r>
            <a:r>
              <a:rPr lang="en-GB" sz="1600" dirty="0"/>
              <a:t> aggiornamenti del </a:t>
            </a:r>
            <a:r>
              <a:rPr lang="en-GB" sz="1600" dirty="0" err="1"/>
              <a:t>sistema</a:t>
            </a:r>
            <a:r>
              <a:rPr lang="en-GB" sz="1600" dirty="0"/>
              <a:t> </a:t>
            </a:r>
            <a:r>
              <a:rPr lang="en-GB" sz="1600" dirty="0" err="1"/>
              <a:t>operativo</a:t>
            </a:r>
            <a:r>
              <a:rPr lang="en-GB" sz="1600" dirty="0"/>
              <a:t> non </a:t>
            </a:r>
            <a:r>
              <a:rPr lang="en-GB" sz="1600" dirty="0" err="1"/>
              <a:t>influiscano</a:t>
            </a:r>
            <a:r>
              <a:rPr lang="en-GB" sz="1600" dirty="0"/>
              <a:t> </a:t>
            </a:r>
            <a:r>
              <a:rPr lang="en-GB" sz="1600" dirty="0" err="1"/>
              <a:t>anche</a:t>
            </a:r>
            <a:r>
              <a:rPr lang="en-GB" sz="1600" dirty="0"/>
              <a:t> </a:t>
            </a:r>
            <a:r>
              <a:rPr lang="en-GB" sz="1600" dirty="0" err="1"/>
              <a:t>sull'applicazione</a:t>
            </a:r>
            <a:r>
              <a:rPr lang="en-GB" sz="1600" dirty="0"/>
              <a:t>. 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just"/>
            <a:endParaRPr lang="en-GB" sz="1600" dirty="0"/>
          </a:p>
          <a:p>
            <a:pPr algn="just"/>
            <a:r>
              <a:rPr lang="en-GB" sz="1600" dirty="0" err="1"/>
              <a:t>Gli</a:t>
            </a:r>
            <a:r>
              <a:rPr lang="en-GB" sz="1600" dirty="0"/>
              <a:t> aggiornamenti </a:t>
            </a:r>
            <a:r>
              <a:rPr lang="en-GB" sz="1600" dirty="0" err="1"/>
              <a:t>inoltre</a:t>
            </a:r>
            <a:r>
              <a:rPr lang="en-GB" sz="1600" dirty="0"/>
              <a:t> </a:t>
            </a:r>
            <a:r>
              <a:rPr lang="en-GB" sz="1600" dirty="0" err="1"/>
              <a:t>potrebbero</a:t>
            </a:r>
            <a:r>
              <a:rPr lang="en-GB" sz="1600" dirty="0"/>
              <a:t> </a:t>
            </a:r>
            <a:r>
              <a:rPr lang="en-GB" sz="1600" dirty="0" err="1"/>
              <a:t>determinare</a:t>
            </a:r>
            <a:r>
              <a:rPr lang="en-GB" sz="1600" dirty="0"/>
              <a:t> </a:t>
            </a:r>
            <a:r>
              <a:rPr lang="en-GB" sz="1600" dirty="0" err="1"/>
              <a:t>una</a:t>
            </a:r>
            <a:r>
              <a:rPr lang="en-GB" sz="1600" dirty="0"/>
              <a:t> </a:t>
            </a:r>
            <a:r>
              <a:rPr lang="en-GB" sz="1600" b="1" dirty="0" err="1"/>
              <a:t>indisponibilità</a:t>
            </a:r>
            <a:r>
              <a:rPr lang="en-GB" sz="1600" dirty="0"/>
              <a:t> </a:t>
            </a:r>
            <a:r>
              <a:rPr lang="en-GB" sz="1600" dirty="0" err="1"/>
              <a:t>dell'applicazione</a:t>
            </a:r>
            <a:r>
              <a:rPr lang="en-GB" sz="1600" dirty="0"/>
              <a:t>.</a:t>
            </a:r>
            <a:endParaRPr lang="en-IT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4648FF-B4FD-4C0C-060C-4410F80F5004}"/>
              </a:ext>
            </a:extLst>
          </p:cNvPr>
          <p:cNvGrpSpPr/>
          <p:nvPr/>
        </p:nvGrpSpPr>
        <p:grpSpPr>
          <a:xfrm>
            <a:off x="125569" y="991328"/>
            <a:ext cx="2380273" cy="2314561"/>
            <a:chOff x="125569" y="2611608"/>
            <a:chExt cx="2380273" cy="23145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B92940-9227-8400-42BF-6C3273996E34}"/>
                </a:ext>
              </a:extLst>
            </p:cNvPr>
            <p:cNvSpPr/>
            <p:nvPr/>
          </p:nvSpPr>
          <p:spPr>
            <a:xfrm>
              <a:off x="228601" y="2611608"/>
              <a:ext cx="2166870" cy="132154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B3A88E-0DCC-E855-700A-9BD0E9E08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569" y="3987470"/>
              <a:ext cx="2380273" cy="938699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95F1546-BB46-4F90-6B58-1BF94FAB7164}"/>
                </a:ext>
              </a:extLst>
            </p:cNvPr>
            <p:cNvSpPr/>
            <p:nvPr/>
          </p:nvSpPr>
          <p:spPr>
            <a:xfrm>
              <a:off x="652974" y="3423800"/>
              <a:ext cx="1330373" cy="37868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400" dirty="0"/>
                <a:t>Librerie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0DACD40-6E2E-1024-8472-525876EB2F59}"/>
                </a:ext>
              </a:extLst>
            </p:cNvPr>
            <p:cNvSpPr/>
            <p:nvPr/>
          </p:nvSpPr>
          <p:spPr>
            <a:xfrm>
              <a:off x="652974" y="2856974"/>
              <a:ext cx="1330373" cy="37868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sz="1400" dirty="0"/>
                <a:t>App/Conf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18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84AC-98F0-6199-C709-28BA43E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79" y="184857"/>
            <a:ext cx="9180871" cy="640080"/>
          </a:xfrm>
        </p:spPr>
        <p:txBody>
          <a:bodyPr>
            <a:normAutofit/>
          </a:bodyPr>
          <a:lstStyle/>
          <a:p>
            <a:r>
              <a:rPr lang="en-IT" dirty="0"/>
              <a:t>Virtual Machine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666A5-32FE-D390-AB55-219AD89628C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</a:t>
            </a:r>
            <a:r>
              <a:rPr lang="en-US" dirty="0"/>
              <a:t>IBM Client Innovation Center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2370D-410D-C333-0111-A48458FC8440}"/>
              </a:ext>
            </a:extLst>
          </p:cNvPr>
          <p:cNvSpPr txBox="1"/>
          <p:nvPr/>
        </p:nvSpPr>
        <p:spPr>
          <a:xfrm>
            <a:off x="239707" y="904622"/>
            <a:ext cx="1139266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dirty="0"/>
              <a:t>Una </a:t>
            </a:r>
            <a:r>
              <a:rPr lang="en-GB" sz="1500" b="1" dirty="0"/>
              <a:t>Virtual Machine  (Guest) </a:t>
            </a:r>
            <a:r>
              <a:rPr lang="en-GB" sz="1500" dirty="0" err="1"/>
              <a:t>è</a:t>
            </a:r>
            <a:r>
              <a:rPr lang="en-GB" sz="1500" dirty="0"/>
              <a:t> un software </a:t>
            </a:r>
            <a:r>
              <a:rPr lang="en-GB" sz="1500" dirty="0" err="1"/>
              <a:t>che</a:t>
            </a:r>
            <a:r>
              <a:rPr lang="en-GB" sz="1500" dirty="0"/>
              <a:t> </a:t>
            </a:r>
            <a:r>
              <a:rPr lang="en-GB" sz="1500" dirty="0" err="1"/>
              <a:t>grazie</a:t>
            </a:r>
            <a:r>
              <a:rPr lang="en-GB" sz="1500" dirty="0"/>
              <a:t> ad un </a:t>
            </a:r>
            <a:r>
              <a:rPr lang="en-GB" sz="1500" dirty="0" err="1"/>
              <a:t>processo</a:t>
            </a:r>
            <a:r>
              <a:rPr lang="en-GB" sz="1500" dirty="0"/>
              <a:t> di </a:t>
            </a:r>
            <a:r>
              <a:rPr lang="en-GB" sz="1500" dirty="0" err="1"/>
              <a:t>virtualizzazione</a:t>
            </a:r>
            <a:r>
              <a:rPr lang="en-GB" sz="1500" dirty="0"/>
              <a:t> </a:t>
            </a:r>
            <a:r>
              <a:rPr lang="en-GB" sz="1500" dirty="0" err="1"/>
              <a:t>crea</a:t>
            </a:r>
            <a:r>
              <a:rPr lang="en-GB" sz="1500" dirty="0"/>
              <a:t> un </a:t>
            </a:r>
            <a:r>
              <a:rPr lang="en-GB" sz="1500" dirty="0" err="1"/>
              <a:t>ambiente</a:t>
            </a:r>
            <a:r>
              <a:rPr lang="en-GB" sz="1500" dirty="0"/>
              <a:t> </a:t>
            </a:r>
            <a:r>
              <a:rPr lang="en-GB" sz="1500" dirty="0" err="1"/>
              <a:t>virtuale</a:t>
            </a:r>
            <a:r>
              <a:rPr lang="en-GB" sz="1500" dirty="0"/>
              <a:t> </a:t>
            </a:r>
            <a:r>
              <a:rPr lang="en-GB" sz="1500" dirty="0" err="1"/>
              <a:t>che</a:t>
            </a:r>
            <a:r>
              <a:rPr lang="en-GB" sz="1500" dirty="0"/>
              <a:t> </a:t>
            </a:r>
            <a:r>
              <a:rPr lang="en-GB" sz="1500" dirty="0" err="1"/>
              <a:t>emula</a:t>
            </a:r>
            <a:r>
              <a:rPr lang="en-GB" sz="1500" dirty="0"/>
              <a:t> un </a:t>
            </a:r>
            <a:r>
              <a:rPr lang="en-GB" sz="1500" dirty="0" err="1"/>
              <a:t>ambiente</a:t>
            </a:r>
            <a:r>
              <a:rPr lang="en-GB" sz="1500" dirty="0"/>
              <a:t> </a:t>
            </a:r>
            <a:r>
              <a:rPr lang="en-GB" sz="1500" dirty="0" err="1"/>
              <a:t>fisico</a:t>
            </a:r>
            <a:r>
              <a:rPr lang="en-GB" sz="1500" dirty="0"/>
              <a:t> (PC, Server, Client) . E’ </a:t>
            </a:r>
            <a:r>
              <a:rPr lang="en-GB" sz="1500" dirty="0" err="1"/>
              <a:t>una</a:t>
            </a:r>
            <a:r>
              <a:rPr lang="en-GB" sz="1500" dirty="0"/>
              <a:t> </a:t>
            </a:r>
            <a:r>
              <a:rPr lang="en-GB" sz="1500" b="1" dirty="0" err="1"/>
              <a:t>istanza</a:t>
            </a:r>
            <a:r>
              <a:rPr lang="en-GB" sz="1500" b="1" dirty="0"/>
              <a:t> </a:t>
            </a:r>
            <a:r>
              <a:rPr lang="en-GB" sz="1500" b="1" dirty="0" err="1"/>
              <a:t>virtualizzata</a:t>
            </a:r>
            <a:r>
              <a:rPr lang="en-GB" sz="1500" b="1" dirty="0"/>
              <a:t> di un computer </a:t>
            </a:r>
            <a:r>
              <a:rPr lang="en-GB" sz="1500" dirty="0"/>
              <a:t>ed </a:t>
            </a:r>
            <a:r>
              <a:rPr lang="en-GB" sz="1500" dirty="0" err="1"/>
              <a:t>è</a:t>
            </a:r>
            <a:r>
              <a:rPr lang="en-GB" sz="1500" dirty="0"/>
              <a:t> in </a:t>
            </a:r>
            <a:r>
              <a:rPr lang="en-GB" sz="1500" dirty="0" err="1"/>
              <a:t>grado</a:t>
            </a:r>
            <a:r>
              <a:rPr lang="en-GB" sz="1500" dirty="0"/>
              <a:t> di </a:t>
            </a:r>
            <a:r>
              <a:rPr lang="en-GB" sz="1500" dirty="0" err="1"/>
              <a:t>eseguire</a:t>
            </a:r>
            <a:r>
              <a:rPr lang="en-GB" sz="1500" dirty="0"/>
              <a:t> </a:t>
            </a:r>
            <a:r>
              <a:rPr lang="en-GB" sz="1500" dirty="0" err="1"/>
              <a:t>tutte</a:t>
            </a:r>
            <a:r>
              <a:rPr lang="en-GB" sz="1500" dirty="0"/>
              <a:t> le </a:t>
            </a:r>
            <a:r>
              <a:rPr lang="en-GB" sz="1500" dirty="0" err="1"/>
              <a:t>stesse</a:t>
            </a:r>
            <a:r>
              <a:rPr lang="en-GB" sz="1500" dirty="0"/>
              <a:t> </a:t>
            </a:r>
            <a:r>
              <a:rPr lang="en-GB" sz="1500" dirty="0" err="1"/>
              <a:t>funzioni</a:t>
            </a:r>
            <a:r>
              <a:rPr lang="en-GB" sz="1500" dirty="0"/>
              <a:t> di </a:t>
            </a:r>
            <a:r>
              <a:rPr lang="en-GB" sz="1500" dirty="0" err="1"/>
              <a:t>una</a:t>
            </a:r>
            <a:r>
              <a:rPr lang="en-GB" sz="1500" dirty="0"/>
              <a:t> </a:t>
            </a:r>
            <a:r>
              <a:rPr lang="en-GB" sz="1500" dirty="0" err="1"/>
              <a:t>macchina</a:t>
            </a:r>
            <a:r>
              <a:rPr lang="en-GB" sz="1500" dirty="0"/>
              <a:t> </a:t>
            </a:r>
            <a:r>
              <a:rPr lang="en-GB" sz="1500" dirty="0" err="1"/>
              <a:t>fisica</a:t>
            </a:r>
            <a:r>
              <a:rPr lang="en-GB" sz="1500" dirty="0"/>
              <a:t>, </a:t>
            </a:r>
            <a:r>
              <a:rPr lang="en-GB" sz="1500" dirty="0" err="1"/>
              <a:t>tra</a:t>
            </a:r>
            <a:r>
              <a:rPr lang="en-GB" sz="1500" dirty="0"/>
              <a:t> cui </a:t>
            </a:r>
            <a:r>
              <a:rPr lang="en-GB" sz="1500" dirty="0" err="1"/>
              <a:t>l'esecuzione</a:t>
            </a:r>
            <a:r>
              <a:rPr lang="en-GB" sz="1500" dirty="0"/>
              <a:t> </a:t>
            </a:r>
            <a:r>
              <a:rPr lang="en-GB" sz="1500" dirty="0" err="1"/>
              <a:t>delle</a:t>
            </a:r>
            <a:r>
              <a:rPr lang="en-GB" sz="1500" dirty="0"/>
              <a:t> </a:t>
            </a:r>
            <a:r>
              <a:rPr lang="en-GB" sz="1500" dirty="0" err="1"/>
              <a:t>applicazioni</a:t>
            </a:r>
            <a:r>
              <a:rPr lang="en-GB" sz="1500" dirty="0"/>
              <a:t> e </a:t>
            </a:r>
            <a:r>
              <a:rPr lang="en-GB" sz="1500" dirty="0" err="1"/>
              <a:t>dei</a:t>
            </a:r>
            <a:r>
              <a:rPr lang="en-GB" sz="1500" dirty="0"/>
              <a:t> </a:t>
            </a:r>
            <a:r>
              <a:rPr lang="en-GB" sz="1500" dirty="0" err="1"/>
              <a:t>sistemi</a:t>
            </a:r>
            <a:r>
              <a:rPr lang="en-GB" sz="1500" dirty="0"/>
              <a:t> </a:t>
            </a:r>
            <a:r>
              <a:rPr lang="en-GB" sz="1500" dirty="0" err="1"/>
              <a:t>operativi</a:t>
            </a:r>
            <a:r>
              <a:rPr lang="en-GB" sz="1500" dirty="0"/>
              <a:t>.</a:t>
            </a:r>
            <a:endParaRPr lang="en-IT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9AB8D-FC77-1975-4613-4829E43ED0B5}"/>
              </a:ext>
            </a:extLst>
          </p:cNvPr>
          <p:cNvSpPr txBox="1"/>
          <p:nvPr/>
        </p:nvSpPr>
        <p:spPr>
          <a:xfrm>
            <a:off x="212579" y="1805947"/>
            <a:ext cx="6433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500" dirty="0"/>
              <a:t>Le </a:t>
            </a:r>
            <a:r>
              <a:rPr lang="en-GB" sz="1500" dirty="0" err="1"/>
              <a:t>macchine</a:t>
            </a:r>
            <a:r>
              <a:rPr lang="en-GB" sz="1500" dirty="0"/>
              <a:t> </a:t>
            </a:r>
            <a:r>
              <a:rPr lang="en-GB" sz="1500" dirty="0" err="1"/>
              <a:t>virtuali</a:t>
            </a:r>
            <a:r>
              <a:rPr lang="en-GB" sz="1500" dirty="0"/>
              <a:t> </a:t>
            </a:r>
            <a:r>
              <a:rPr lang="en-GB" sz="1500" dirty="0" err="1"/>
              <a:t>vengono</a:t>
            </a:r>
            <a:r>
              <a:rPr lang="en-GB" sz="1500" dirty="0"/>
              <a:t> </a:t>
            </a:r>
            <a:r>
              <a:rPr lang="en-GB" sz="1500" dirty="0" err="1"/>
              <a:t>eseguite</a:t>
            </a:r>
            <a:r>
              <a:rPr lang="en-GB" sz="1500" dirty="0"/>
              <a:t> </a:t>
            </a:r>
            <a:r>
              <a:rPr lang="en-GB" sz="1500" dirty="0" err="1"/>
              <a:t>su</a:t>
            </a:r>
            <a:r>
              <a:rPr lang="en-GB" sz="1500" dirty="0"/>
              <a:t> </a:t>
            </a:r>
            <a:r>
              <a:rPr lang="en-GB" sz="1500" dirty="0" err="1"/>
              <a:t>una</a:t>
            </a:r>
            <a:r>
              <a:rPr lang="en-GB" sz="1500" dirty="0"/>
              <a:t> </a:t>
            </a:r>
            <a:r>
              <a:rPr lang="en-GB" sz="1500" b="1" dirty="0" err="1"/>
              <a:t>macchina</a:t>
            </a:r>
            <a:r>
              <a:rPr lang="en-GB" sz="1500" b="1" dirty="0"/>
              <a:t> </a:t>
            </a:r>
            <a:r>
              <a:rPr lang="en-GB" sz="1500" b="1" dirty="0" err="1"/>
              <a:t>fisica</a:t>
            </a:r>
            <a:r>
              <a:rPr lang="en-GB" sz="1500" b="1" dirty="0"/>
              <a:t> </a:t>
            </a:r>
            <a:r>
              <a:rPr lang="en-GB" sz="1500" dirty="0"/>
              <a:t>e </a:t>
            </a:r>
            <a:r>
              <a:rPr lang="en-GB" sz="1500" dirty="0" err="1"/>
              <a:t>accedono</a:t>
            </a:r>
            <a:r>
              <a:rPr lang="en-GB" sz="1500" dirty="0"/>
              <a:t> alle </a:t>
            </a:r>
            <a:r>
              <a:rPr lang="en-GB" sz="1500" dirty="0" err="1"/>
              <a:t>risorse</a:t>
            </a:r>
            <a:r>
              <a:rPr lang="en-GB" sz="1500" dirty="0"/>
              <a:t>  (Ram, CPU, </a:t>
            </a:r>
            <a:r>
              <a:rPr lang="en-GB" sz="1500" dirty="0" err="1"/>
              <a:t>spazio</a:t>
            </a:r>
            <a:r>
              <a:rPr lang="en-GB" sz="1500" dirty="0"/>
              <a:t> disco) </a:t>
            </a:r>
            <a:r>
              <a:rPr lang="en-GB" sz="1500" dirty="0" err="1"/>
              <a:t>tramite</a:t>
            </a:r>
            <a:r>
              <a:rPr lang="en-GB" sz="1500" dirty="0"/>
              <a:t> un software </a:t>
            </a:r>
            <a:r>
              <a:rPr lang="en-GB" sz="1500" dirty="0" err="1"/>
              <a:t>chiamato</a:t>
            </a:r>
            <a:r>
              <a:rPr lang="en-GB" sz="1500" dirty="0"/>
              <a:t> </a:t>
            </a:r>
            <a:r>
              <a:rPr lang="en-GB" sz="1500" b="1" dirty="0"/>
              <a:t>hypervisor</a:t>
            </a:r>
            <a:r>
              <a:rPr lang="en-GB" sz="1500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6C9AA-B03A-3AEC-DB19-87A3D6CE58AF}"/>
              </a:ext>
            </a:extLst>
          </p:cNvPr>
          <p:cNvSpPr txBox="1"/>
          <p:nvPr/>
        </p:nvSpPr>
        <p:spPr>
          <a:xfrm>
            <a:off x="212579" y="2652531"/>
            <a:ext cx="68547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500" dirty="0" err="1"/>
              <a:t>È</a:t>
            </a:r>
            <a:r>
              <a:rPr lang="en-GB" sz="1500" dirty="0"/>
              <a:t> </a:t>
            </a:r>
            <a:r>
              <a:rPr lang="en-GB" sz="1500" dirty="0" err="1"/>
              <a:t>possibile</a:t>
            </a:r>
            <a:r>
              <a:rPr lang="en-GB" sz="1500" dirty="0"/>
              <a:t> </a:t>
            </a:r>
            <a:r>
              <a:rPr lang="en-GB" sz="1500" dirty="0" err="1"/>
              <a:t>ospitare</a:t>
            </a:r>
            <a:r>
              <a:rPr lang="en-GB" sz="1500" dirty="0"/>
              <a:t> </a:t>
            </a:r>
            <a:r>
              <a:rPr lang="en-GB" sz="1500" dirty="0" err="1"/>
              <a:t>più</a:t>
            </a:r>
            <a:r>
              <a:rPr lang="en-GB" sz="1500" dirty="0"/>
              <a:t> VM </a:t>
            </a:r>
            <a:r>
              <a:rPr lang="en-GB" sz="1500" dirty="0" err="1"/>
              <a:t>su</a:t>
            </a:r>
            <a:r>
              <a:rPr lang="en-GB" sz="1500" dirty="0"/>
              <a:t> </a:t>
            </a:r>
            <a:r>
              <a:rPr lang="en-GB" sz="1500" dirty="0" err="1"/>
              <a:t>una</a:t>
            </a:r>
            <a:r>
              <a:rPr lang="en-GB" sz="1500" dirty="0"/>
              <a:t> </a:t>
            </a:r>
            <a:r>
              <a:rPr lang="en-GB" sz="1500" dirty="0" err="1"/>
              <a:t>singola</a:t>
            </a:r>
            <a:r>
              <a:rPr lang="en-GB" sz="1500" dirty="0"/>
              <a:t> </a:t>
            </a:r>
            <a:r>
              <a:rPr lang="en-GB" sz="1500" dirty="0" err="1"/>
              <a:t>macchina</a:t>
            </a:r>
            <a:r>
              <a:rPr lang="en-GB" sz="1500" dirty="0"/>
              <a:t> </a:t>
            </a:r>
            <a:r>
              <a:rPr lang="en-GB" sz="1500" dirty="0" err="1"/>
              <a:t>fisica</a:t>
            </a:r>
            <a:r>
              <a:rPr lang="en-GB" sz="1500" dirty="0"/>
              <a:t>.</a:t>
            </a:r>
          </a:p>
          <a:p>
            <a:pPr algn="just"/>
            <a:r>
              <a:rPr lang="en-GB" sz="1500" dirty="0"/>
              <a:t>In </a:t>
            </a:r>
            <a:r>
              <a:rPr lang="en-GB" sz="1500" dirty="0" err="1"/>
              <a:t>questo</a:t>
            </a:r>
            <a:r>
              <a:rPr lang="en-GB" sz="1500" dirty="0"/>
              <a:t> modo, le </a:t>
            </a:r>
            <a:r>
              <a:rPr lang="en-GB" sz="1500" dirty="0" err="1"/>
              <a:t>risorse</a:t>
            </a:r>
            <a:r>
              <a:rPr lang="en-GB" sz="1500" dirty="0"/>
              <a:t> di </a:t>
            </a:r>
            <a:r>
              <a:rPr lang="en-GB" sz="1500" dirty="0" err="1"/>
              <a:t>calcolo</a:t>
            </a:r>
            <a:r>
              <a:rPr lang="en-GB" sz="1500" dirty="0"/>
              <a:t> (computing, </a:t>
            </a:r>
            <a:r>
              <a:rPr lang="en-GB" sz="1500" dirty="0" err="1"/>
              <a:t>archiviazione</a:t>
            </a:r>
            <a:r>
              <a:rPr lang="en-GB" sz="1500" dirty="0"/>
              <a:t>, rete) </a:t>
            </a:r>
            <a:r>
              <a:rPr lang="en-GB" sz="1500" dirty="0" err="1"/>
              <a:t>sono</a:t>
            </a:r>
            <a:r>
              <a:rPr lang="en-GB" sz="1500" dirty="0"/>
              <a:t> </a:t>
            </a:r>
            <a:r>
              <a:rPr lang="en-GB" sz="1500" dirty="0" err="1"/>
              <a:t>flessibili</a:t>
            </a:r>
            <a:r>
              <a:rPr lang="en-GB" sz="1500" dirty="0"/>
              <a:t> e </a:t>
            </a:r>
            <a:r>
              <a:rPr lang="en-GB" sz="1500" dirty="0" err="1"/>
              <a:t>possono</a:t>
            </a:r>
            <a:r>
              <a:rPr lang="en-GB" sz="1500" dirty="0"/>
              <a:t> </a:t>
            </a:r>
            <a:r>
              <a:rPr lang="en-GB" sz="1500" dirty="0" err="1"/>
              <a:t>essere</a:t>
            </a:r>
            <a:r>
              <a:rPr lang="en-GB" sz="1500" dirty="0"/>
              <a:t> </a:t>
            </a:r>
            <a:r>
              <a:rPr lang="en-GB" sz="1500" dirty="0" err="1"/>
              <a:t>distribuite</a:t>
            </a:r>
            <a:r>
              <a:rPr lang="en-GB" sz="1500" dirty="0"/>
              <a:t> </a:t>
            </a:r>
            <a:r>
              <a:rPr lang="en-GB" sz="1500" dirty="0" err="1"/>
              <a:t>tra</a:t>
            </a:r>
            <a:r>
              <a:rPr lang="en-GB" sz="1500" dirty="0"/>
              <a:t> le VM in base alle </a:t>
            </a:r>
            <a:r>
              <a:rPr lang="en-GB" sz="1500" dirty="0" err="1"/>
              <a:t>esigenze</a:t>
            </a:r>
            <a:r>
              <a:rPr lang="en-GB" sz="1500" dirty="0"/>
              <a:t>, </a:t>
            </a:r>
            <a:r>
              <a:rPr lang="en-GB" sz="1500" dirty="0" err="1"/>
              <a:t>aumentando</a:t>
            </a:r>
            <a:r>
              <a:rPr lang="en-GB" sz="1500" dirty="0"/>
              <a:t> </a:t>
            </a:r>
            <a:r>
              <a:rPr lang="en-GB" sz="1500" dirty="0" err="1"/>
              <a:t>l'efficienza</a:t>
            </a:r>
            <a:r>
              <a:rPr lang="en-GB" sz="1500" dirty="0"/>
              <a:t> </a:t>
            </a:r>
            <a:r>
              <a:rPr lang="en-GB" sz="1500" dirty="0" err="1"/>
              <a:t>complessiva</a:t>
            </a:r>
            <a:r>
              <a:rPr lang="en-GB" sz="1500" dirty="0"/>
              <a:t>. </a:t>
            </a:r>
            <a:endParaRPr lang="en-IT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2158CB-0BD7-BAB1-541C-A5F9D3E8F1D1}"/>
              </a:ext>
            </a:extLst>
          </p:cNvPr>
          <p:cNvSpPr txBox="1"/>
          <p:nvPr/>
        </p:nvSpPr>
        <p:spPr>
          <a:xfrm>
            <a:off x="127638" y="3764846"/>
            <a:ext cx="8232873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5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Punti</a:t>
            </a:r>
            <a:r>
              <a:rPr lang="en-GB" sz="15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di forza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 err="1"/>
              <a:t>una</a:t>
            </a:r>
            <a:r>
              <a:rPr lang="en-GB" sz="1500" dirty="0"/>
              <a:t> </a:t>
            </a:r>
            <a:r>
              <a:rPr lang="en-GB" sz="1500" dirty="0" err="1"/>
              <a:t>macchina</a:t>
            </a:r>
            <a:r>
              <a:rPr lang="en-GB" sz="1500" dirty="0"/>
              <a:t> </a:t>
            </a:r>
            <a:r>
              <a:rPr lang="en-GB" sz="1500" dirty="0" err="1"/>
              <a:t>virtuale</a:t>
            </a:r>
            <a:r>
              <a:rPr lang="en-GB" sz="1500" dirty="0"/>
              <a:t> </a:t>
            </a:r>
            <a:r>
              <a:rPr lang="en-GB" sz="1500" dirty="0" err="1"/>
              <a:t>è</a:t>
            </a:r>
            <a:r>
              <a:rPr lang="en-GB" sz="1500" dirty="0"/>
              <a:t> </a:t>
            </a:r>
            <a:r>
              <a:rPr lang="en-GB" sz="1500" b="1" dirty="0" err="1"/>
              <a:t>isolata</a:t>
            </a:r>
            <a:r>
              <a:rPr lang="en-GB" sz="1500" dirty="0"/>
              <a:t> dal resto del </a:t>
            </a:r>
            <a:r>
              <a:rPr lang="en-GB" sz="1500" dirty="0" err="1"/>
              <a:t>sistema</a:t>
            </a:r>
            <a:r>
              <a:rPr lang="en-GB" sz="1500" dirty="0"/>
              <a:t> </a:t>
            </a:r>
            <a:r>
              <a:rPr lang="en-GB" sz="1500" dirty="0" err="1"/>
              <a:t>perchè</a:t>
            </a:r>
            <a:r>
              <a:rPr lang="en-GB" sz="1500" dirty="0"/>
              <a:t> il software </a:t>
            </a:r>
            <a:r>
              <a:rPr lang="en-GB" sz="1500" dirty="0" err="1"/>
              <a:t>eseguito</a:t>
            </a:r>
            <a:r>
              <a:rPr lang="en-GB" sz="1500" dirty="0"/>
              <a:t> al </a:t>
            </a:r>
            <a:r>
              <a:rPr lang="en-GB" sz="1500" dirty="0" err="1"/>
              <a:t>suo</a:t>
            </a:r>
            <a:r>
              <a:rPr lang="en-GB" sz="1500" dirty="0"/>
              <a:t> </a:t>
            </a:r>
            <a:r>
              <a:rPr lang="en-GB" sz="1500" dirty="0" err="1"/>
              <a:t>interno</a:t>
            </a:r>
            <a:r>
              <a:rPr lang="en-GB" sz="1500" dirty="0"/>
              <a:t> non </a:t>
            </a:r>
            <a:r>
              <a:rPr lang="en-GB" sz="1500" dirty="0" err="1"/>
              <a:t>può</a:t>
            </a:r>
            <a:r>
              <a:rPr lang="en-GB" sz="1500" dirty="0"/>
              <a:t> </a:t>
            </a:r>
            <a:r>
              <a:rPr lang="en-GB" sz="1500" dirty="0" err="1"/>
              <a:t>danneggiare</a:t>
            </a:r>
            <a:r>
              <a:rPr lang="en-GB" sz="1500" dirty="0"/>
              <a:t> il computer host, </a:t>
            </a:r>
            <a:r>
              <a:rPr lang="en-GB" sz="1500" dirty="0" err="1"/>
              <a:t>nè</a:t>
            </a:r>
            <a:r>
              <a:rPr lang="en-GB" sz="1500" dirty="0"/>
              <a:t> </a:t>
            </a:r>
            <a:r>
              <a:rPr lang="en-GB" sz="1500" dirty="0" err="1"/>
              <a:t>quello</a:t>
            </a:r>
            <a:r>
              <a:rPr lang="en-GB" sz="1500" dirty="0"/>
              <a:t> </a:t>
            </a:r>
            <a:r>
              <a:rPr lang="en-GB" sz="1500" dirty="0" err="1"/>
              <a:t>delle</a:t>
            </a:r>
            <a:r>
              <a:rPr lang="en-GB" sz="1500" dirty="0"/>
              <a:t> </a:t>
            </a:r>
            <a:r>
              <a:rPr lang="en-GB" sz="1500" dirty="0" err="1"/>
              <a:t>altre</a:t>
            </a:r>
            <a:r>
              <a:rPr lang="en-GB" sz="1500" dirty="0"/>
              <a:t> machine </a:t>
            </a:r>
            <a:r>
              <a:rPr lang="en-GB" sz="1500" dirty="0" err="1"/>
              <a:t>virtuali</a:t>
            </a:r>
            <a:endParaRPr lang="en-GB" sz="1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 err="1"/>
              <a:t>gli</a:t>
            </a:r>
            <a:r>
              <a:rPr lang="en-GB" sz="1500" dirty="0"/>
              <a:t> </a:t>
            </a:r>
            <a:r>
              <a:rPr lang="en-GB" sz="1500" dirty="0" err="1"/>
              <a:t>aggiornamentii</a:t>
            </a:r>
            <a:r>
              <a:rPr lang="en-GB" sz="1500" dirty="0"/>
              <a:t> </a:t>
            </a:r>
            <a:r>
              <a:rPr lang="en-GB" sz="1500" dirty="0" err="1"/>
              <a:t>su</a:t>
            </a:r>
            <a:r>
              <a:rPr lang="en-GB" sz="1500" dirty="0"/>
              <a:t> </a:t>
            </a:r>
            <a:r>
              <a:rPr lang="en-GB" sz="1500" dirty="0" err="1"/>
              <a:t>una</a:t>
            </a:r>
            <a:r>
              <a:rPr lang="en-GB" sz="1500" dirty="0"/>
              <a:t> VM non </a:t>
            </a:r>
            <a:r>
              <a:rPr lang="en-GB" sz="1500" dirty="0" err="1"/>
              <a:t>influenzano</a:t>
            </a:r>
            <a:r>
              <a:rPr lang="en-GB" sz="1500" dirty="0"/>
              <a:t> </a:t>
            </a:r>
            <a:r>
              <a:rPr lang="en-GB" sz="1500" dirty="0" err="1"/>
              <a:t>quelli</a:t>
            </a:r>
            <a:r>
              <a:rPr lang="en-GB" sz="1500" dirty="0"/>
              <a:t> di </a:t>
            </a:r>
            <a:r>
              <a:rPr lang="en-GB" sz="1500" dirty="0" err="1"/>
              <a:t>un’altra</a:t>
            </a:r>
            <a:r>
              <a:rPr lang="en-GB" sz="1500" dirty="0"/>
              <a:t> VM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 err="1"/>
              <a:t>possono</a:t>
            </a:r>
            <a:r>
              <a:rPr lang="en-GB" sz="1500" dirty="0"/>
              <a:t> </a:t>
            </a:r>
            <a:r>
              <a:rPr lang="en-GB" sz="1500" dirty="0" err="1"/>
              <a:t>essere</a:t>
            </a:r>
            <a:r>
              <a:rPr lang="en-GB" sz="1500" dirty="0"/>
              <a:t> </a:t>
            </a:r>
            <a:r>
              <a:rPr lang="en-GB" sz="1500" dirty="0" err="1"/>
              <a:t>usate</a:t>
            </a:r>
            <a:r>
              <a:rPr lang="en-GB" sz="1500" dirty="0"/>
              <a:t> come </a:t>
            </a:r>
            <a:r>
              <a:rPr lang="en-GB" sz="1500" dirty="0" err="1"/>
              <a:t>ambienti</a:t>
            </a:r>
            <a:r>
              <a:rPr lang="en-GB" sz="1500" dirty="0"/>
              <a:t> di test e per </a:t>
            </a:r>
            <a:r>
              <a:rPr lang="en-GB" sz="1500" dirty="0" err="1"/>
              <a:t>svolgere</a:t>
            </a:r>
            <a:r>
              <a:rPr lang="en-GB" sz="1500" dirty="0"/>
              <a:t> </a:t>
            </a:r>
            <a:r>
              <a:rPr lang="en-GB" sz="1500" dirty="0" err="1"/>
              <a:t>operazioni</a:t>
            </a:r>
            <a:r>
              <a:rPr lang="en-GB" sz="1500" dirty="0"/>
              <a:t> </a:t>
            </a:r>
            <a:r>
              <a:rPr lang="en-GB" sz="1500" dirty="0" err="1"/>
              <a:t>rischiose</a:t>
            </a:r>
            <a:endParaRPr lang="en-GB" sz="1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T" sz="1500" dirty="0"/>
          </a:p>
          <a:p>
            <a:pPr algn="just"/>
            <a:r>
              <a:rPr lang="en-IT" sz="15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Punti deboli: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T" sz="1500" dirty="0"/>
              <a:t>ogni macchina virtuale necessita del proprio sistema operativo (servono licenze) e una copia virtuale di tutto l’hardware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/>
              <a:t>c</a:t>
            </a:r>
            <a:r>
              <a:rPr lang="en-IT" sz="1500" dirty="0"/>
              <a:t>ome una macchina fisica, richiede molte risorse quali cpu, ram e spazio disco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/>
              <a:t>t</a:t>
            </a:r>
            <a:r>
              <a:rPr lang="en-IT" sz="1500" dirty="0"/>
              <a:t>empi di riavvio non trascurabili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292C6D8-1994-224E-AC4A-D3923643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511" y="1850378"/>
            <a:ext cx="3271856" cy="34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8A755-AFE7-7FE2-6E2A-62DE5AD396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0" y="6492875"/>
            <a:ext cx="5867400" cy="365125"/>
          </a:xfrm>
        </p:spPr>
        <p:txBody>
          <a:bodyPr/>
          <a:lstStyle/>
          <a:p>
            <a:r>
              <a:rPr lang="en-GB" dirty="0"/>
              <a:t>Novembre © 2023 </a:t>
            </a:r>
            <a:r>
              <a:rPr lang="en-US" dirty="0"/>
              <a:t>IBM Client Innovation Center</a:t>
            </a:r>
            <a:endParaRPr lang="it-IT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531BC3-11E7-4FB1-3CDC-D308A354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13" y="31830"/>
            <a:ext cx="9180871" cy="640080"/>
          </a:xfrm>
        </p:spPr>
        <p:txBody>
          <a:bodyPr>
            <a:normAutofit/>
          </a:bodyPr>
          <a:lstStyle/>
          <a:p>
            <a:r>
              <a:rPr lang="en-IT" dirty="0"/>
              <a:t>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FCF97-E316-F23D-2E66-8049CB775352}"/>
              </a:ext>
            </a:extLst>
          </p:cNvPr>
          <p:cNvSpPr txBox="1"/>
          <p:nvPr/>
        </p:nvSpPr>
        <p:spPr>
          <a:xfrm>
            <a:off x="3037172" y="894798"/>
            <a:ext cx="42816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dirty="0"/>
              <a:t>I </a:t>
            </a:r>
            <a:r>
              <a:rPr lang="en-GB" sz="1600" b="1" dirty="0"/>
              <a:t>container</a:t>
            </a:r>
            <a:r>
              <a:rPr lang="en-GB" sz="1600" dirty="0"/>
              <a:t> </a:t>
            </a:r>
            <a:r>
              <a:rPr lang="en-GB" sz="1600" dirty="0" err="1"/>
              <a:t>sono</a:t>
            </a:r>
            <a:r>
              <a:rPr lang="en-GB" sz="1600" dirty="0"/>
              <a:t> </a:t>
            </a:r>
            <a:r>
              <a:rPr lang="en-GB" sz="1600" dirty="0" err="1"/>
              <a:t>delle</a:t>
            </a:r>
            <a:r>
              <a:rPr lang="en-GB" sz="1600" dirty="0"/>
              <a:t> </a:t>
            </a:r>
            <a:r>
              <a:rPr lang="en-GB" sz="1600" dirty="0" err="1"/>
              <a:t>unità</a:t>
            </a:r>
            <a:r>
              <a:rPr lang="en-GB" sz="1600" dirty="0"/>
              <a:t> </a:t>
            </a:r>
            <a:r>
              <a:rPr lang="en-GB" sz="1600" dirty="0" err="1"/>
              <a:t>eseguibili</a:t>
            </a:r>
            <a:r>
              <a:rPr lang="en-GB" sz="1600" dirty="0"/>
              <a:t> di software in cui </a:t>
            </a:r>
            <a:r>
              <a:rPr lang="en-GB" sz="1600" dirty="0" err="1"/>
              <a:t>viene</a:t>
            </a:r>
            <a:r>
              <a:rPr lang="en-GB" sz="1600" dirty="0"/>
              <a:t> </a:t>
            </a:r>
            <a:r>
              <a:rPr lang="en-GB" sz="1600" dirty="0" err="1"/>
              <a:t>impacchettato</a:t>
            </a:r>
            <a:r>
              <a:rPr lang="en-GB" sz="1600" dirty="0"/>
              <a:t> il </a:t>
            </a:r>
            <a:r>
              <a:rPr lang="en-GB" sz="1600" u="sng" dirty="0" err="1"/>
              <a:t>codice</a:t>
            </a:r>
            <a:r>
              <a:rPr lang="en-GB" sz="1600" u="sng" dirty="0"/>
              <a:t> </a:t>
            </a:r>
            <a:r>
              <a:rPr lang="en-GB" sz="1600" u="sng" dirty="0" err="1"/>
              <a:t>applicativo</a:t>
            </a:r>
            <a:r>
              <a:rPr lang="en-GB" sz="1600" dirty="0"/>
              <a:t>, </a:t>
            </a:r>
            <a:r>
              <a:rPr lang="en-GB" sz="1600" dirty="0" err="1"/>
              <a:t>insieme</a:t>
            </a:r>
            <a:r>
              <a:rPr lang="en-GB" sz="1600" dirty="0"/>
              <a:t> alle sue </a:t>
            </a:r>
            <a:r>
              <a:rPr lang="en-GB" sz="1600" dirty="0" err="1"/>
              <a:t>librerie</a:t>
            </a:r>
            <a:r>
              <a:rPr lang="en-GB" sz="1600" dirty="0"/>
              <a:t> e </a:t>
            </a:r>
            <a:r>
              <a:rPr lang="en-GB" sz="1600" u="sng" dirty="0" err="1"/>
              <a:t>dipendenze</a:t>
            </a:r>
            <a:r>
              <a:rPr lang="en-GB" sz="1600" dirty="0"/>
              <a:t>, in modo da </a:t>
            </a:r>
            <a:r>
              <a:rPr lang="en-GB" sz="1600" dirty="0" err="1"/>
              <a:t>poter</a:t>
            </a:r>
            <a:r>
              <a:rPr lang="en-GB" sz="1600" dirty="0"/>
              <a:t> </a:t>
            </a:r>
            <a:r>
              <a:rPr lang="en-GB" sz="1600" dirty="0" err="1"/>
              <a:t>essere</a:t>
            </a:r>
            <a:r>
              <a:rPr lang="en-GB" sz="1600" dirty="0"/>
              <a:t> </a:t>
            </a:r>
            <a:r>
              <a:rPr lang="en-GB" sz="1600" dirty="0" err="1"/>
              <a:t>eseguito</a:t>
            </a:r>
            <a:r>
              <a:rPr lang="en-GB" sz="1600" dirty="0"/>
              <a:t> </a:t>
            </a:r>
            <a:r>
              <a:rPr lang="en-GB" sz="1600" dirty="0" err="1"/>
              <a:t>ovunque</a:t>
            </a:r>
            <a:r>
              <a:rPr lang="en-GB" sz="16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140A8-6D5C-4F20-1829-AAFFAB262FE2}"/>
              </a:ext>
            </a:extLst>
          </p:cNvPr>
          <p:cNvSpPr txBox="1"/>
          <p:nvPr/>
        </p:nvSpPr>
        <p:spPr>
          <a:xfrm>
            <a:off x="177913" y="5604892"/>
            <a:ext cx="73862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dirty="0"/>
              <a:t>I container non </a:t>
            </a:r>
            <a:r>
              <a:rPr lang="en-GB" sz="1600" b="1" dirty="0" err="1"/>
              <a:t>virtualizzano</a:t>
            </a:r>
            <a:r>
              <a:rPr lang="en-GB" sz="1600" dirty="0"/>
              <a:t> </a:t>
            </a:r>
            <a:r>
              <a:rPr lang="en-GB" sz="1600" dirty="0" err="1"/>
              <a:t>l’hardware</a:t>
            </a:r>
            <a:r>
              <a:rPr lang="en-GB" sz="1600" dirty="0"/>
              <a:t> </a:t>
            </a:r>
            <a:r>
              <a:rPr lang="en-GB" sz="1600" dirty="0" err="1"/>
              <a:t>sottostante</a:t>
            </a:r>
            <a:r>
              <a:rPr lang="en-GB" sz="1600" dirty="0"/>
              <a:t>, ma solo il</a:t>
            </a:r>
            <a:r>
              <a:rPr lang="en-GB" sz="1600" b="1" dirty="0"/>
              <a:t> </a:t>
            </a:r>
            <a:r>
              <a:rPr lang="en-GB" sz="1600" b="1" dirty="0" err="1"/>
              <a:t>sistema</a:t>
            </a:r>
            <a:r>
              <a:rPr lang="en-GB" sz="1600" b="1" dirty="0"/>
              <a:t> </a:t>
            </a:r>
            <a:r>
              <a:rPr lang="en-GB" sz="1600" b="1" dirty="0" err="1"/>
              <a:t>operativo</a:t>
            </a:r>
            <a:r>
              <a:rPr lang="en-GB" sz="1600" b="1" dirty="0"/>
              <a:t> </a:t>
            </a:r>
            <a:r>
              <a:rPr lang="en-GB" sz="1600" dirty="0"/>
              <a:t>(SO), il </a:t>
            </a:r>
            <a:r>
              <a:rPr lang="en-GB" sz="1600" dirty="0" err="1"/>
              <a:t>che</a:t>
            </a:r>
            <a:r>
              <a:rPr lang="en-GB" sz="1600" dirty="0"/>
              <a:t> </a:t>
            </a:r>
            <a:r>
              <a:rPr lang="en-GB" sz="1600" dirty="0" err="1"/>
              <a:t>permette</a:t>
            </a:r>
            <a:r>
              <a:rPr lang="en-GB" sz="1600" dirty="0"/>
              <a:t> di far </a:t>
            </a:r>
            <a:r>
              <a:rPr lang="en-GB" sz="1600" dirty="0" err="1"/>
              <a:t>funzionare</a:t>
            </a:r>
            <a:r>
              <a:rPr lang="en-GB" sz="1600" dirty="0"/>
              <a:t> </a:t>
            </a:r>
            <a:r>
              <a:rPr lang="en-GB" sz="1600" dirty="0" err="1"/>
              <a:t>un’applicazione</a:t>
            </a:r>
            <a:r>
              <a:rPr lang="en-GB" sz="1600" dirty="0"/>
              <a:t> in modo </a:t>
            </a:r>
            <a:r>
              <a:rPr lang="en-GB" sz="1600" dirty="0" err="1"/>
              <a:t>corretto</a:t>
            </a:r>
            <a:r>
              <a:rPr lang="en-GB" sz="1600" dirty="0"/>
              <a:t> </a:t>
            </a:r>
            <a:r>
              <a:rPr lang="en-GB" sz="1600" dirty="0" err="1"/>
              <a:t>anche</a:t>
            </a:r>
            <a:r>
              <a:rPr lang="en-GB" sz="1600" dirty="0"/>
              <a:t> </a:t>
            </a:r>
            <a:r>
              <a:rPr lang="en-GB" sz="1600" dirty="0" err="1"/>
              <a:t>quando</a:t>
            </a:r>
            <a:r>
              <a:rPr lang="en-GB" sz="1600" dirty="0"/>
              <a:t> </a:t>
            </a:r>
            <a:r>
              <a:rPr lang="en-GB" sz="1600" dirty="0" err="1"/>
              <a:t>viene</a:t>
            </a:r>
            <a:r>
              <a:rPr lang="en-GB" sz="1600" dirty="0"/>
              <a:t> </a:t>
            </a:r>
            <a:r>
              <a:rPr lang="en-GB" sz="1600" dirty="0" err="1"/>
              <a:t>spostata</a:t>
            </a:r>
            <a:r>
              <a:rPr lang="en-GB" sz="1600" dirty="0"/>
              <a:t> </a:t>
            </a:r>
            <a:r>
              <a:rPr lang="en-GB" sz="1600" dirty="0" err="1"/>
              <a:t>tra</a:t>
            </a:r>
            <a:r>
              <a:rPr lang="en-GB" sz="1600" dirty="0"/>
              <a:t> VM diverse.</a:t>
            </a:r>
          </a:p>
          <a:p>
            <a:pPr algn="just"/>
            <a:endParaRPr lang="en-GB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FA201-EBDC-2AC8-43B5-4CA80663C9EA}"/>
              </a:ext>
            </a:extLst>
          </p:cNvPr>
          <p:cNvSpPr txBox="1"/>
          <p:nvPr/>
        </p:nvSpPr>
        <p:spPr>
          <a:xfrm>
            <a:off x="177913" y="2924256"/>
            <a:ext cx="73862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u="sng" dirty="0"/>
              <a:t>I container non </a:t>
            </a:r>
            <a:r>
              <a:rPr lang="en-GB" sz="1600" u="sng" dirty="0" err="1"/>
              <a:t>hanno</a:t>
            </a:r>
            <a:r>
              <a:rPr lang="en-GB" sz="1600" u="sng" dirty="0"/>
              <a:t> un proprio Sistema </a:t>
            </a:r>
            <a:r>
              <a:rPr lang="en-GB" sz="1600" u="sng" dirty="0" err="1"/>
              <a:t>Operativo</a:t>
            </a:r>
            <a:r>
              <a:rPr lang="en-GB" sz="1600" dirty="0"/>
              <a:t>: </a:t>
            </a:r>
            <a:r>
              <a:rPr lang="en-GB" sz="1600" dirty="0" err="1"/>
              <a:t>si</a:t>
            </a:r>
            <a:r>
              <a:rPr lang="en-GB" sz="1600" dirty="0"/>
              <a:t> </a:t>
            </a:r>
            <a:r>
              <a:rPr lang="en-GB" sz="1600" dirty="0" err="1"/>
              <a:t>trovano</a:t>
            </a:r>
            <a:r>
              <a:rPr lang="en-GB" sz="1600" dirty="0"/>
              <a:t> </a:t>
            </a:r>
            <a:r>
              <a:rPr lang="en-GB" sz="1600" dirty="0" err="1"/>
              <a:t>su</a:t>
            </a:r>
            <a:r>
              <a:rPr lang="en-GB" sz="1600" dirty="0"/>
              <a:t> un server </a:t>
            </a:r>
            <a:r>
              <a:rPr lang="en-GB" sz="1600" dirty="0" err="1"/>
              <a:t>fisico</a:t>
            </a:r>
            <a:r>
              <a:rPr lang="en-GB" sz="1600" dirty="0"/>
              <a:t> e </a:t>
            </a:r>
            <a:r>
              <a:rPr lang="en-GB" sz="1600" b="1" dirty="0" err="1"/>
              <a:t>condividono</a:t>
            </a:r>
            <a:r>
              <a:rPr lang="en-GB" sz="1600" b="1" dirty="0"/>
              <a:t> il kernel </a:t>
            </a:r>
            <a:r>
              <a:rPr lang="en-GB" sz="1600" b="1" dirty="0" err="1"/>
              <a:t>dell’OS</a:t>
            </a:r>
            <a:r>
              <a:rPr lang="en-GB" sz="1600" b="1" dirty="0"/>
              <a:t> </a:t>
            </a:r>
            <a:r>
              <a:rPr lang="en-GB" sz="1600" dirty="0" err="1"/>
              <a:t>dell’host</a:t>
            </a:r>
            <a:r>
              <a:rPr lang="en-GB" sz="1600" dirty="0"/>
              <a:t> in sola </a:t>
            </a:r>
            <a:r>
              <a:rPr lang="en-GB" sz="1600" dirty="0" err="1"/>
              <a:t>lettura</a:t>
            </a:r>
            <a:r>
              <a:rPr lang="en-GB" sz="1600" dirty="0"/>
              <a:t> e solo per le </a:t>
            </a:r>
            <a:r>
              <a:rPr lang="en-GB" sz="1600" dirty="0" err="1"/>
              <a:t>informazioni</a:t>
            </a:r>
            <a:r>
              <a:rPr lang="en-GB" sz="1600" dirty="0"/>
              <a:t> </a:t>
            </a:r>
            <a:r>
              <a:rPr lang="en-GB" sz="1600" dirty="0" err="1"/>
              <a:t>che</a:t>
            </a:r>
            <a:r>
              <a:rPr lang="en-GB" sz="1600" dirty="0"/>
              <a:t> </a:t>
            </a:r>
            <a:r>
              <a:rPr lang="en-GB" sz="1600" dirty="0" err="1"/>
              <a:t>servono</a:t>
            </a:r>
            <a:r>
              <a:rPr lang="en-GB" sz="1600" dirty="0"/>
              <a:t>. </a:t>
            </a:r>
          </a:p>
          <a:p>
            <a:pPr algn="just"/>
            <a:endParaRPr lang="en-IT" sz="1600" dirty="0"/>
          </a:p>
          <a:p>
            <a:pPr algn="just"/>
            <a:r>
              <a:rPr lang="en-IT" sz="1600" dirty="0"/>
              <a:t>Il Kernel è </a:t>
            </a:r>
            <a:r>
              <a:rPr lang="en-GB" sz="1600" dirty="0" err="1"/>
              <a:t>l'interfaccia</a:t>
            </a:r>
            <a:r>
              <a:rPr lang="en-GB" sz="1600" dirty="0"/>
              <a:t> </a:t>
            </a:r>
            <a:r>
              <a:rPr lang="en-GB" sz="1600" dirty="0" err="1"/>
              <a:t>primaria</a:t>
            </a:r>
            <a:r>
              <a:rPr lang="en-GB" sz="1600" dirty="0"/>
              <a:t> </a:t>
            </a:r>
            <a:r>
              <a:rPr lang="en-GB" sz="1600" dirty="0" err="1"/>
              <a:t>tra</a:t>
            </a:r>
            <a:r>
              <a:rPr lang="en-GB" sz="1600" dirty="0"/>
              <a:t> </a:t>
            </a:r>
            <a:r>
              <a:rPr lang="en-GB" sz="1600" dirty="0" err="1"/>
              <a:t>l'hardware</a:t>
            </a:r>
            <a:r>
              <a:rPr lang="en-GB" sz="1600" dirty="0"/>
              <a:t> di un </a:t>
            </a:r>
            <a:r>
              <a:rPr lang="en-GB" sz="1600" dirty="0" err="1"/>
              <a:t>sistema</a:t>
            </a:r>
            <a:r>
              <a:rPr lang="en-GB" sz="1600" dirty="0"/>
              <a:t> e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 err="1"/>
              <a:t>suoi</a:t>
            </a:r>
            <a:r>
              <a:rPr lang="en-GB" sz="1600" dirty="0"/>
              <a:t> </a:t>
            </a:r>
            <a:r>
              <a:rPr lang="en-GB" sz="1600" dirty="0" err="1"/>
              <a:t>processi</a:t>
            </a:r>
            <a:r>
              <a:rPr lang="en-GB" sz="1600" dirty="0"/>
              <a:t>, ai </a:t>
            </a:r>
            <a:r>
              <a:rPr lang="en-GB" sz="1600" dirty="0" err="1"/>
              <a:t>quali</a:t>
            </a:r>
            <a:r>
              <a:rPr lang="en-GB" sz="1600" dirty="0"/>
              <a:t> </a:t>
            </a:r>
            <a:r>
              <a:rPr lang="en-GB" sz="1600" dirty="0" err="1"/>
              <a:t>consente</a:t>
            </a:r>
            <a:r>
              <a:rPr lang="en-GB" sz="1600" dirty="0"/>
              <a:t> di </a:t>
            </a:r>
            <a:r>
              <a:rPr lang="en-GB" sz="1600" dirty="0" err="1"/>
              <a:t>comunicare</a:t>
            </a:r>
            <a:r>
              <a:rPr lang="en-GB" sz="1600" dirty="0"/>
              <a:t> </a:t>
            </a:r>
            <a:r>
              <a:rPr lang="en-GB" sz="1600" dirty="0" err="1"/>
              <a:t>gestendo</a:t>
            </a:r>
            <a:r>
              <a:rPr lang="en-GB" sz="1600" dirty="0"/>
              <a:t> le </a:t>
            </a:r>
            <a:r>
              <a:rPr lang="en-GB" sz="1600" dirty="0" err="1"/>
              <a:t>risorse</a:t>
            </a:r>
            <a:r>
              <a:rPr lang="en-GB" sz="1600" dirty="0"/>
              <a:t> </a:t>
            </a:r>
            <a:r>
              <a:rPr lang="en-GB" sz="1600" dirty="0" err="1"/>
              <a:t>nel</a:t>
            </a:r>
            <a:r>
              <a:rPr lang="en-GB" sz="1600" dirty="0"/>
              <a:t> modo </a:t>
            </a:r>
            <a:r>
              <a:rPr lang="en-GB" sz="1600" dirty="0" err="1"/>
              <a:t>più</a:t>
            </a:r>
            <a:r>
              <a:rPr lang="en-GB" sz="1600" dirty="0"/>
              <a:t> </a:t>
            </a:r>
            <a:r>
              <a:rPr lang="en-GB" sz="1600" dirty="0" err="1"/>
              <a:t>efficiente</a:t>
            </a:r>
            <a:r>
              <a:rPr lang="en-GB" sz="1600" dirty="0"/>
              <a:t> </a:t>
            </a:r>
            <a:r>
              <a:rPr lang="en-GB" sz="1600" dirty="0" err="1"/>
              <a:t>possibile</a:t>
            </a:r>
            <a:r>
              <a:rPr lang="en-GB" sz="1600" dirty="0"/>
              <a:t>.</a:t>
            </a:r>
            <a:endParaRPr lang="en-IT" sz="1600" dirty="0"/>
          </a:p>
          <a:p>
            <a:pPr algn="just"/>
            <a:endParaRPr lang="en-IT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E74013-CD19-54EE-6EFD-2EA3DB98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4" y="888478"/>
            <a:ext cx="2697646" cy="18676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2E4F05-9E79-F0A6-D7DC-CFEE51850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710" y="1822278"/>
            <a:ext cx="3350519" cy="30782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AEFF1A-07C2-1779-2437-7763FE8E8536}"/>
              </a:ext>
            </a:extLst>
          </p:cNvPr>
          <p:cNvSpPr txBox="1"/>
          <p:nvPr/>
        </p:nvSpPr>
        <p:spPr>
          <a:xfrm>
            <a:off x="177913" y="4773895"/>
            <a:ext cx="7281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dirty="0"/>
              <a:t>Le </a:t>
            </a:r>
            <a:r>
              <a:rPr lang="en-GB" sz="1600" dirty="0" err="1"/>
              <a:t>funzioni</a:t>
            </a:r>
            <a:r>
              <a:rPr lang="en-GB" sz="1600" dirty="0"/>
              <a:t> del SO </a:t>
            </a:r>
            <a:r>
              <a:rPr lang="en-GB" sz="1600" dirty="0" err="1"/>
              <a:t>vengono</a:t>
            </a:r>
            <a:r>
              <a:rPr lang="en-GB" sz="1600" dirty="0"/>
              <a:t> </a:t>
            </a:r>
            <a:r>
              <a:rPr lang="en-GB" sz="1600" dirty="0" err="1"/>
              <a:t>utilizzate</a:t>
            </a:r>
            <a:r>
              <a:rPr lang="en-GB" sz="1600" dirty="0"/>
              <a:t> </a:t>
            </a:r>
            <a:r>
              <a:rPr lang="en-GB" sz="1600" dirty="0" err="1"/>
              <a:t>sia</a:t>
            </a:r>
            <a:r>
              <a:rPr lang="en-GB" sz="1600" dirty="0"/>
              <a:t> per </a:t>
            </a:r>
            <a:r>
              <a:rPr lang="en-GB" sz="1600" b="1" dirty="0" err="1"/>
              <a:t>isolare</a:t>
            </a:r>
            <a:r>
              <a:rPr lang="en-GB" sz="1600" b="1" dirty="0"/>
              <a:t> </a:t>
            </a:r>
            <a:r>
              <a:rPr lang="en-GB" sz="1600" b="1" dirty="0" err="1"/>
              <a:t>i</a:t>
            </a:r>
            <a:r>
              <a:rPr lang="en-GB" sz="1600" b="1" dirty="0"/>
              <a:t> </a:t>
            </a:r>
            <a:r>
              <a:rPr lang="en-GB" sz="1600" b="1" dirty="0" err="1"/>
              <a:t>processi</a:t>
            </a:r>
            <a:r>
              <a:rPr lang="en-GB" sz="1600" b="1" dirty="0"/>
              <a:t> </a:t>
            </a:r>
            <a:r>
              <a:rPr lang="en-GB" sz="1600" dirty="0" err="1"/>
              <a:t>che</a:t>
            </a:r>
            <a:r>
              <a:rPr lang="en-GB" sz="1600" dirty="0"/>
              <a:t> per </a:t>
            </a:r>
            <a:r>
              <a:rPr lang="en-GB" sz="1600" dirty="0" err="1"/>
              <a:t>controllare</a:t>
            </a:r>
            <a:r>
              <a:rPr lang="en-GB" sz="1600" dirty="0"/>
              <a:t> la </a:t>
            </a:r>
            <a:r>
              <a:rPr lang="en-GB" sz="1600" dirty="0" err="1"/>
              <a:t>quantità</a:t>
            </a:r>
            <a:r>
              <a:rPr lang="en-GB" sz="1600" dirty="0"/>
              <a:t> di </a:t>
            </a:r>
            <a:r>
              <a:rPr lang="en-GB" sz="1600" b="1" dirty="0"/>
              <a:t>CPU</a:t>
            </a:r>
            <a:r>
              <a:rPr lang="en-GB" sz="1600" dirty="0"/>
              <a:t>, </a:t>
            </a:r>
            <a:r>
              <a:rPr lang="en-GB" sz="1600" b="1" dirty="0" err="1"/>
              <a:t>memoria</a:t>
            </a:r>
            <a:r>
              <a:rPr lang="en-GB" sz="1600" dirty="0"/>
              <a:t> e </a:t>
            </a:r>
            <a:r>
              <a:rPr lang="en-GB" sz="1600" b="1" dirty="0"/>
              <a:t>disco</a:t>
            </a:r>
            <a:r>
              <a:rPr lang="en-GB" sz="1600" dirty="0"/>
              <a:t> cui </a:t>
            </a:r>
            <a:r>
              <a:rPr lang="en-GB" sz="1600" dirty="0" err="1"/>
              <a:t>tali</a:t>
            </a:r>
            <a:r>
              <a:rPr lang="en-GB" sz="1600" dirty="0"/>
              <a:t> </a:t>
            </a:r>
            <a:r>
              <a:rPr lang="en-GB" sz="1600" dirty="0" err="1"/>
              <a:t>processi</a:t>
            </a:r>
            <a:r>
              <a:rPr lang="en-GB" sz="1600" dirty="0"/>
              <a:t> </a:t>
            </a:r>
            <a:r>
              <a:rPr lang="en-GB" sz="1600" dirty="0" err="1"/>
              <a:t>hanno</a:t>
            </a:r>
            <a:r>
              <a:rPr lang="en-GB" sz="1600" dirty="0"/>
              <a:t> accesso.</a:t>
            </a:r>
            <a:endParaRPr lang="en-IT" sz="1600" dirty="0"/>
          </a:p>
        </p:txBody>
      </p:sp>
    </p:spTree>
    <p:extLst>
      <p:ext uri="{BB962C8B-B14F-4D97-AF65-F5344CB8AC3E}">
        <p14:creationId xmlns:p14="http://schemas.microsoft.com/office/powerpoint/2010/main" val="337603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5058-963E-A027-649D-F76B49FA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61817"/>
            <a:ext cx="7883013" cy="640080"/>
          </a:xfrm>
        </p:spPr>
        <p:txBody>
          <a:bodyPr>
            <a:normAutofit/>
          </a:bodyPr>
          <a:lstStyle/>
          <a:p>
            <a:r>
              <a:rPr lang="en-IT" dirty="0"/>
              <a:t>Punti di forza dei container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C43E4-723A-C58C-E44D-F63D0783E8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</a:t>
            </a:r>
            <a:r>
              <a:rPr lang="en-US" dirty="0"/>
              <a:t>IBM Client Innovation Center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D3832-FDA8-AC5B-1D79-259D01CD2F5A}"/>
              </a:ext>
            </a:extLst>
          </p:cNvPr>
          <p:cNvSpPr txBox="1"/>
          <p:nvPr/>
        </p:nvSpPr>
        <p:spPr>
          <a:xfrm>
            <a:off x="228599" y="977790"/>
            <a:ext cx="1154061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Leggeri</a:t>
            </a:r>
            <a:r>
              <a:rPr lang="en-GB" b="1" dirty="0"/>
              <a:t> :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container </a:t>
            </a:r>
            <a:r>
              <a:rPr lang="en-GB" dirty="0" err="1"/>
              <a:t>condividono</a:t>
            </a:r>
            <a:r>
              <a:rPr lang="en-GB" dirty="0"/>
              <a:t> il kernel del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operativo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macchina</a:t>
            </a:r>
            <a:r>
              <a:rPr lang="en-GB" dirty="0"/>
              <a:t>, </a:t>
            </a:r>
            <a:r>
              <a:rPr lang="en-GB" dirty="0" err="1"/>
              <a:t>eliminando</a:t>
            </a:r>
            <a:r>
              <a:rPr lang="en-GB" dirty="0"/>
              <a:t> la </a:t>
            </a:r>
            <a:r>
              <a:rPr lang="en-GB" dirty="0" err="1"/>
              <a:t>necessità</a:t>
            </a:r>
            <a:r>
              <a:rPr lang="en-GB" dirty="0"/>
              <a:t> di </a:t>
            </a:r>
            <a:r>
              <a:rPr lang="en-GB" dirty="0" err="1"/>
              <a:t>un'istanza</a:t>
            </a:r>
            <a:r>
              <a:rPr lang="en-GB" dirty="0"/>
              <a:t> del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operativo</a:t>
            </a:r>
            <a:r>
              <a:rPr lang="en-GB" dirty="0"/>
              <a:t> </a:t>
            </a:r>
            <a:r>
              <a:rPr lang="en-GB" dirty="0" err="1"/>
              <a:t>completa</a:t>
            </a:r>
            <a:r>
              <a:rPr lang="en-GB" dirty="0"/>
              <a:t> per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applicazione</a:t>
            </a:r>
            <a:r>
              <a:rPr lang="en-GB" dirty="0"/>
              <a:t> e </a:t>
            </a:r>
            <a:r>
              <a:rPr lang="en-GB" dirty="0" err="1"/>
              <a:t>rendendo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file container </a:t>
            </a:r>
            <a:r>
              <a:rPr lang="en-GB" dirty="0" err="1"/>
              <a:t>piccoli</a:t>
            </a:r>
            <a:r>
              <a:rPr lang="en-GB" dirty="0"/>
              <a:t> e poco </a:t>
            </a:r>
            <a:r>
              <a:rPr lang="en-GB" dirty="0" err="1"/>
              <a:t>gravosi</a:t>
            </a:r>
            <a:r>
              <a:rPr lang="en-GB" dirty="0"/>
              <a:t> </a:t>
            </a:r>
            <a:r>
              <a:rPr lang="en-GB" dirty="0" err="1"/>
              <a:t>sulle</a:t>
            </a:r>
            <a:r>
              <a:rPr lang="en-GB" dirty="0"/>
              <a:t> </a:t>
            </a:r>
            <a:r>
              <a:rPr lang="en-GB" dirty="0" err="1"/>
              <a:t>risorse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Veloci</a:t>
            </a:r>
            <a:r>
              <a:rPr lang="en-GB" dirty="0"/>
              <a:t>: la </a:t>
            </a:r>
            <a:r>
              <a:rPr lang="en-GB" dirty="0" err="1"/>
              <a:t>loro</a:t>
            </a:r>
            <a:r>
              <a:rPr lang="en-GB" dirty="0"/>
              <a:t> </a:t>
            </a:r>
            <a:r>
              <a:rPr lang="en-GB" dirty="0" err="1"/>
              <a:t>dimensione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piccola</a:t>
            </a:r>
            <a:r>
              <a:rPr lang="en-GB" dirty="0"/>
              <a:t>, </a:t>
            </a:r>
            <a:r>
              <a:rPr lang="en-GB" dirty="0" err="1"/>
              <a:t>soprattutto</a:t>
            </a:r>
            <a:r>
              <a:rPr lang="en-GB" dirty="0"/>
              <a:t> rispetto alle VM, e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avviati</a:t>
            </a:r>
            <a:r>
              <a:rPr lang="en-GB" dirty="0"/>
              <a:t> </a:t>
            </a:r>
            <a:r>
              <a:rPr lang="en-GB" dirty="0" err="1"/>
              <a:t>rapidamente</a:t>
            </a:r>
            <a:endParaRPr lang="en-GB" dirty="0"/>
          </a:p>
          <a:p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Isolati</a:t>
            </a:r>
            <a:r>
              <a:rPr lang="en-GB" dirty="0"/>
              <a:t>: le </a:t>
            </a:r>
            <a:r>
              <a:rPr lang="en-GB" dirty="0" err="1"/>
              <a:t>modifiche</a:t>
            </a:r>
            <a:r>
              <a:rPr lang="en-GB" dirty="0"/>
              <a:t> </a:t>
            </a:r>
            <a:r>
              <a:rPr lang="en-GB" dirty="0" err="1"/>
              <a:t>apportate</a:t>
            </a:r>
            <a:r>
              <a:rPr lang="en-GB" dirty="0"/>
              <a:t> al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operativo</a:t>
            </a:r>
            <a:r>
              <a:rPr lang="en-GB" dirty="0"/>
              <a:t> host o ad </a:t>
            </a:r>
            <a:r>
              <a:rPr lang="en-GB" dirty="0" err="1"/>
              <a:t>altre</a:t>
            </a:r>
            <a:r>
              <a:rPr lang="en-GB" dirty="0"/>
              <a:t> </a:t>
            </a:r>
            <a:r>
              <a:rPr lang="en-GB" dirty="0" err="1"/>
              <a:t>applicazioni</a:t>
            </a:r>
            <a:r>
              <a:rPr lang="en-GB" dirty="0"/>
              <a:t> non </a:t>
            </a:r>
            <a:r>
              <a:rPr lang="en-GB" dirty="0" err="1"/>
              <a:t>influiscono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</a:t>
            </a:r>
            <a:r>
              <a:rPr lang="en-GB" dirty="0" err="1"/>
              <a:t>conteiner</a:t>
            </a:r>
            <a:r>
              <a:rPr lang="en-GB" dirty="0"/>
              <a:t>. </a:t>
            </a:r>
            <a:r>
              <a:rPr lang="en-GB" dirty="0" err="1"/>
              <a:t>Poiché</a:t>
            </a:r>
            <a:r>
              <a:rPr lang="en-GB" dirty="0"/>
              <a:t> le </a:t>
            </a:r>
            <a:r>
              <a:rPr lang="en-GB" dirty="0" err="1"/>
              <a:t>librerie</a:t>
            </a:r>
            <a:r>
              <a:rPr lang="en-GB" dirty="0"/>
              <a:t> </a:t>
            </a:r>
            <a:r>
              <a:rPr lang="en-GB" dirty="0" err="1"/>
              <a:t>necessarie</a:t>
            </a:r>
            <a:r>
              <a:rPr lang="en-GB" dirty="0"/>
              <a:t> a un </a:t>
            </a:r>
            <a:r>
              <a:rPr lang="en-GB" dirty="0" err="1"/>
              <a:t>contenitore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autonome</a:t>
            </a:r>
            <a:r>
              <a:rPr lang="en-GB" dirty="0"/>
              <a:t>, </a:t>
            </a:r>
            <a:r>
              <a:rPr lang="en-GB" dirty="0" err="1"/>
              <a:t>l'applicazione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eseguita</a:t>
            </a:r>
            <a:r>
              <a:rPr lang="en-GB" dirty="0"/>
              <a:t> senza </a:t>
            </a:r>
            <a:r>
              <a:rPr lang="en-GB" dirty="0" err="1"/>
              <a:t>interruzioni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Portabili</a:t>
            </a:r>
            <a:r>
              <a:rPr lang="en-GB" b="1" dirty="0"/>
              <a:t> e </a:t>
            </a:r>
            <a:r>
              <a:rPr lang="en-GB" b="1" dirty="0" err="1"/>
              <a:t>indipendenti</a:t>
            </a:r>
            <a:r>
              <a:rPr lang="en-GB" b="1" dirty="0"/>
              <a:t> </a:t>
            </a:r>
            <a:r>
              <a:rPr lang="en-GB" b="1" dirty="0" err="1"/>
              <a:t>dalla</a:t>
            </a:r>
            <a:r>
              <a:rPr lang="en-GB" b="1" dirty="0"/>
              <a:t> </a:t>
            </a:r>
            <a:r>
              <a:rPr lang="en-GB" b="1" dirty="0" err="1"/>
              <a:t>piattaforma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container </a:t>
            </a:r>
            <a:r>
              <a:rPr lang="en-GB" dirty="0" err="1"/>
              <a:t>portano</a:t>
            </a:r>
            <a:r>
              <a:rPr lang="en-GB" dirty="0"/>
              <a:t> </a:t>
            </a:r>
            <a:r>
              <a:rPr lang="en-GB" dirty="0" err="1"/>
              <a:t>tutte</a:t>
            </a:r>
            <a:r>
              <a:rPr lang="en-GB" dirty="0"/>
              <a:t> le </a:t>
            </a:r>
            <a:r>
              <a:rPr lang="en-GB" dirty="0" err="1"/>
              <a:t>loro</a:t>
            </a:r>
            <a:r>
              <a:rPr lang="en-GB" dirty="0"/>
              <a:t> </a:t>
            </a:r>
            <a:r>
              <a:rPr lang="en-GB" dirty="0" err="1"/>
              <a:t>dipendenze</a:t>
            </a:r>
            <a:r>
              <a:rPr lang="en-GB" dirty="0"/>
              <a:t> con </a:t>
            </a:r>
            <a:r>
              <a:rPr lang="en-GB" dirty="0" err="1"/>
              <a:t>loro</a:t>
            </a:r>
            <a:r>
              <a:rPr lang="en-GB" dirty="0"/>
              <a:t>, il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significa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software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scritto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volta e </a:t>
            </a:r>
            <a:r>
              <a:rPr lang="en-GB" dirty="0" err="1"/>
              <a:t>quindi</a:t>
            </a:r>
            <a:r>
              <a:rPr lang="en-GB" dirty="0"/>
              <a:t> </a:t>
            </a:r>
            <a:r>
              <a:rPr lang="en-GB" dirty="0" err="1"/>
              <a:t>eseguito</a:t>
            </a:r>
            <a:r>
              <a:rPr lang="en-GB" dirty="0"/>
              <a:t> senza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occorra</a:t>
            </a:r>
            <a:r>
              <a:rPr lang="en-GB" dirty="0"/>
              <a:t> </a:t>
            </a:r>
            <a:r>
              <a:rPr lang="en-GB" dirty="0" err="1"/>
              <a:t>riconfigurarlo</a:t>
            </a:r>
            <a:r>
              <a:rPr lang="en-GB" dirty="0"/>
              <a:t> sui </a:t>
            </a:r>
            <a:r>
              <a:rPr lang="en-GB" dirty="0" err="1"/>
              <a:t>diversi</a:t>
            </a:r>
            <a:r>
              <a:rPr lang="en-GB" dirty="0"/>
              <a:t> </a:t>
            </a:r>
            <a:r>
              <a:rPr lang="en-GB" dirty="0" err="1"/>
              <a:t>ambienti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Supportano</a:t>
            </a:r>
            <a:r>
              <a:rPr lang="en-GB" b="1" dirty="0"/>
              <a:t> lo </a:t>
            </a:r>
            <a:r>
              <a:rPr lang="en-GB" b="1" dirty="0" err="1"/>
              <a:t>sviluppo</a:t>
            </a:r>
            <a:r>
              <a:rPr lang="en-GB" b="1" dirty="0"/>
              <a:t> e le </a:t>
            </a:r>
            <a:r>
              <a:rPr lang="en-GB" b="1" dirty="0" err="1"/>
              <a:t>architetture</a:t>
            </a:r>
            <a:r>
              <a:rPr lang="en-GB" b="1" dirty="0"/>
              <a:t> </a:t>
            </a:r>
            <a:r>
              <a:rPr lang="en-GB" b="1" dirty="0" err="1"/>
              <a:t>moderne</a:t>
            </a:r>
            <a:r>
              <a:rPr lang="en-GB" b="1" dirty="0"/>
              <a:t>: </a:t>
            </a:r>
            <a:r>
              <a:rPr lang="en-GB" dirty="0" err="1"/>
              <a:t>i</a:t>
            </a:r>
            <a:r>
              <a:rPr lang="en-GB" dirty="0"/>
              <a:t> container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piccoli</a:t>
            </a:r>
            <a:r>
              <a:rPr lang="en-GB" dirty="0"/>
              <a:t> e </a:t>
            </a:r>
            <a:r>
              <a:rPr lang="en-GB" dirty="0" err="1"/>
              <a:t>leggeri</a:t>
            </a:r>
            <a:r>
              <a:rPr lang="en-GB" dirty="0"/>
              <a:t>, il </a:t>
            </a:r>
            <a:r>
              <a:rPr lang="en-GB" dirty="0" err="1"/>
              <a:t>che</a:t>
            </a:r>
            <a:r>
              <a:rPr lang="en-GB" dirty="0"/>
              <a:t> li </a:t>
            </a:r>
            <a:r>
              <a:rPr lang="en-GB" dirty="0" err="1"/>
              <a:t>rende</a:t>
            </a:r>
            <a:r>
              <a:rPr lang="en-GB" dirty="0"/>
              <a:t> </a:t>
            </a:r>
            <a:r>
              <a:rPr lang="en-GB" dirty="0" err="1"/>
              <a:t>particolarmente</a:t>
            </a:r>
            <a:r>
              <a:rPr lang="en-GB" dirty="0"/>
              <a:t> </a:t>
            </a:r>
            <a:r>
              <a:rPr lang="en-GB" dirty="0" err="1"/>
              <a:t>adatti</a:t>
            </a:r>
            <a:r>
              <a:rPr lang="en-GB" dirty="0"/>
              <a:t> per le </a:t>
            </a:r>
            <a:r>
              <a:rPr lang="en-GB" dirty="0" err="1"/>
              <a:t>architetture</a:t>
            </a:r>
            <a:r>
              <a:rPr lang="en-GB" dirty="0"/>
              <a:t> a </a:t>
            </a:r>
            <a:r>
              <a:rPr lang="en-GB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microservizi</a:t>
            </a:r>
            <a:r>
              <a:rPr lang="en-GB" dirty="0"/>
              <a:t> in cui le </a:t>
            </a:r>
            <a:r>
              <a:rPr lang="en-GB" dirty="0" err="1"/>
              <a:t>applicazioni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costituite</a:t>
            </a:r>
            <a:r>
              <a:rPr lang="en-GB" dirty="0"/>
              <a:t> da </a:t>
            </a:r>
            <a:r>
              <a:rPr lang="en-GB" dirty="0" err="1"/>
              <a:t>molti</a:t>
            </a:r>
            <a:r>
              <a:rPr lang="en-GB" dirty="0"/>
              <a:t> </a:t>
            </a:r>
            <a:r>
              <a:rPr lang="en-GB" dirty="0" err="1"/>
              <a:t>servizi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piccoli</a:t>
            </a:r>
            <a:r>
              <a:rPr lang="en-GB" dirty="0"/>
              <a:t>, </a:t>
            </a:r>
            <a:r>
              <a:rPr lang="en-GB" dirty="0" err="1"/>
              <a:t>accoppiati</a:t>
            </a:r>
            <a:r>
              <a:rPr lang="en-GB" dirty="0"/>
              <a:t> in modo </a:t>
            </a:r>
            <a:r>
              <a:rPr lang="en-GB" dirty="0" err="1"/>
              <a:t>lasco</a:t>
            </a:r>
            <a:r>
              <a:rPr lang="en-GB" dirty="0"/>
              <a:t> e </a:t>
            </a:r>
            <a:r>
              <a:rPr lang="en-GB" dirty="0" err="1"/>
              <a:t>implementabili</a:t>
            </a:r>
            <a:r>
              <a:rPr lang="en-GB" dirty="0"/>
              <a:t> in modo </a:t>
            </a:r>
            <a:r>
              <a:rPr lang="en-GB" dirty="0" err="1"/>
              <a:t>indipendente</a:t>
            </a:r>
            <a:r>
              <a:rPr lang="en-GB" dirty="0"/>
              <a:t>.</a:t>
            </a: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6940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B39E-C4CD-0B7A-2C58-A762BBFB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7710"/>
            <a:ext cx="7927258" cy="640080"/>
          </a:xfrm>
        </p:spPr>
        <p:txBody>
          <a:bodyPr>
            <a:normAutofit/>
          </a:bodyPr>
          <a:lstStyle/>
          <a:p>
            <a:r>
              <a:rPr lang="en-IT" dirty="0"/>
              <a:t>Virtual Machine VS Container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AD07F-6A90-ACD1-98C1-D150C0E931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 © 2023 </a:t>
            </a:r>
            <a:r>
              <a:rPr lang="en-US" dirty="0"/>
              <a:t>IBM Client Innovation Center</a:t>
            </a:r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24799C-2C48-AFB2-04AA-7E5A33DA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223" y="1417676"/>
            <a:ext cx="3126155" cy="3306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E076A0-93D5-E2EF-60C9-99A15022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521" y="1501389"/>
            <a:ext cx="3472054" cy="3189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8169FB-6E3A-8FD2-32F6-D9D22464C619}"/>
              </a:ext>
            </a:extLst>
          </p:cNvPr>
          <p:cNvSpPr txBox="1"/>
          <p:nvPr/>
        </p:nvSpPr>
        <p:spPr>
          <a:xfrm>
            <a:off x="2264458" y="4766439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Virtual Machine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BD63F-6222-6DCD-CE9B-545CBEB01B14}"/>
              </a:ext>
            </a:extLst>
          </p:cNvPr>
          <p:cNvSpPr txBox="1"/>
          <p:nvPr/>
        </p:nvSpPr>
        <p:spPr>
          <a:xfrm>
            <a:off x="6643269" y="4766439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48444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Cos'è</a:t>
            </a:r>
            <a:r>
              <a:rPr lang="en-GB" dirty="0"/>
              <a:t> Docker?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10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5B81C6-EF91-D845-A61D-CDD49599D1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720523" y="1512831"/>
            <a:ext cx="10307536" cy="4613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Docker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è una piattaforma software 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open-source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di containerizzazione.</a:t>
            </a:r>
          </a:p>
          <a:p>
            <a:pPr>
              <a:lnSpc>
                <a:spcPct val="150000"/>
              </a:lnSpc>
            </a:pPr>
            <a:r>
              <a:rPr lang="en-GB" sz="2400" dirty="0" err="1">
                <a:latin typeface="Arial Unicode MS"/>
              </a:rPr>
              <a:t>Consente</a:t>
            </a:r>
            <a:r>
              <a:rPr lang="en-GB" sz="2400" dirty="0">
                <a:latin typeface="Arial Unicode MS"/>
              </a:rPr>
              <a:t> </a:t>
            </a:r>
            <a:r>
              <a:rPr lang="en-GB" sz="2400" dirty="0" err="1">
                <a:latin typeface="Arial Unicode MS"/>
              </a:rPr>
              <a:t>agli</a:t>
            </a:r>
            <a:r>
              <a:rPr lang="en-GB" sz="2400" dirty="0">
                <a:latin typeface="Arial Unicode MS"/>
              </a:rPr>
              <a:t> </a:t>
            </a:r>
            <a:r>
              <a:rPr lang="en-GB" sz="2400" dirty="0" err="1">
                <a:latin typeface="Arial Unicode MS"/>
              </a:rPr>
              <a:t>sviluppatori</a:t>
            </a:r>
            <a:r>
              <a:rPr lang="en-GB" sz="2400" dirty="0">
                <a:latin typeface="Arial Unicode MS"/>
              </a:rPr>
              <a:t>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latin typeface="Arial Unicode MS"/>
              </a:rPr>
              <a:t>impacchettare</a:t>
            </a:r>
            <a:r>
              <a:rPr lang="en-GB" sz="2400" dirty="0">
                <a:latin typeface="Arial Unicode MS"/>
              </a:rPr>
              <a:t> le </a:t>
            </a:r>
            <a:r>
              <a:rPr lang="en-GB" sz="2400" dirty="0" err="1">
                <a:latin typeface="Arial Unicode MS"/>
              </a:rPr>
              <a:t>applicazioni</a:t>
            </a:r>
            <a:r>
              <a:rPr lang="en-GB" sz="2400" dirty="0">
                <a:latin typeface="Arial Unicode MS"/>
              </a:rPr>
              <a:t> in container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latin typeface="Arial Unicode MS"/>
              </a:rPr>
              <a:t>eseguire</a:t>
            </a:r>
            <a:r>
              <a:rPr lang="en-GB" sz="2400" dirty="0">
                <a:latin typeface="Arial Unicode MS"/>
              </a:rPr>
              <a:t>, </a:t>
            </a:r>
            <a:r>
              <a:rPr lang="en-GB" sz="2400" dirty="0" err="1">
                <a:latin typeface="Arial Unicode MS"/>
              </a:rPr>
              <a:t>aggiornare</a:t>
            </a:r>
            <a:r>
              <a:rPr lang="en-GB" sz="2400" dirty="0">
                <a:latin typeface="Arial Unicode MS"/>
              </a:rPr>
              <a:t> e </a:t>
            </a:r>
            <a:r>
              <a:rPr lang="en-GB" sz="2400" dirty="0" err="1">
                <a:latin typeface="Arial Unicode MS"/>
              </a:rPr>
              <a:t>arrestare</a:t>
            </a:r>
            <a:r>
              <a:rPr lang="en-GB" sz="2400" dirty="0">
                <a:latin typeface="Arial Unicode MS"/>
              </a:rPr>
              <a:t> </a:t>
            </a:r>
            <a:r>
              <a:rPr lang="en-GB" sz="2400" dirty="0" err="1">
                <a:latin typeface="Arial Unicode MS"/>
              </a:rPr>
              <a:t>i</a:t>
            </a:r>
            <a:r>
              <a:rPr lang="en-GB" sz="2400" dirty="0">
                <a:latin typeface="Arial Unicode MS"/>
              </a:rPr>
              <a:t> container </a:t>
            </a:r>
            <a:r>
              <a:rPr lang="en-GB" sz="2400" dirty="0" err="1">
                <a:latin typeface="Arial Unicode MS"/>
              </a:rPr>
              <a:t>utilizzando</a:t>
            </a:r>
            <a:r>
              <a:rPr lang="en-GB" sz="2400" dirty="0">
                <a:latin typeface="Arial Unicode MS"/>
              </a:rPr>
              <a:t> </a:t>
            </a:r>
            <a:r>
              <a:rPr lang="en-GB" sz="2400" dirty="0" err="1">
                <a:latin typeface="Arial Unicode MS"/>
              </a:rPr>
              <a:t>dei</a:t>
            </a:r>
            <a:r>
              <a:rPr lang="en-GB" sz="2400" dirty="0">
                <a:latin typeface="Arial Unicode MS"/>
              </a:rPr>
              <a:t> </a:t>
            </a:r>
            <a:r>
              <a:rPr lang="en-GB" sz="2400" dirty="0" err="1">
                <a:latin typeface="Arial Unicode MS"/>
              </a:rPr>
              <a:t>semplici</a:t>
            </a:r>
            <a:r>
              <a:rPr lang="en-GB" sz="2400" dirty="0">
                <a:latin typeface="Arial Unicode MS"/>
              </a:rPr>
              <a:t> </a:t>
            </a:r>
            <a:r>
              <a:rPr lang="en-GB" sz="2400" dirty="0" err="1">
                <a:latin typeface="Arial Unicode MS"/>
              </a:rPr>
              <a:t>comandi</a:t>
            </a:r>
            <a:r>
              <a:rPr lang="en-GB" sz="2400" dirty="0">
                <a:latin typeface="Arial Unicode MS"/>
              </a:rPr>
              <a:t> 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 la massima rapidità </a:t>
            </a:r>
          </a:p>
          <a:p>
            <a:pPr>
              <a:lnSpc>
                <a:spcPct val="150000"/>
              </a:lnSpc>
            </a:pP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92B51CA5-0C25-4794-B4B9-774E7F01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059" y="296017"/>
            <a:ext cx="775260" cy="43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88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M Client Innovation Center Color Palette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23AFE6"/>
      </a:accent2>
      <a:accent3>
        <a:srgbClr val="84D0F4"/>
      </a:accent3>
      <a:accent4>
        <a:srgbClr val="7E217D"/>
      </a:accent4>
      <a:accent5>
        <a:srgbClr val="A92183"/>
      </a:accent5>
      <a:accent6>
        <a:srgbClr val="20D5D2"/>
      </a:accent6>
      <a:hlink>
        <a:srgbClr val="0F6FFF"/>
      </a:hlink>
      <a:folHlink>
        <a:srgbClr val="E0E0E0"/>
      </a:folHlink>
    </a:clrScheme>
    <a:fontScheme name="IBM Client Innovation Center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920A46C1-D790-445F-B4A0-ED805D63D406}" vid="{7E03E4E3-6438-49D1-91EA-CFF2B79D10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template_IBM Client Innovation Center Italy</Template>
  <TotalTime>38890</TotalTime>
  <Words>2833</Words>
  <Application>Microsoft Office PowerPoint</Application>
  <PresentationFormat>Widescreen</PresentationFormat>
  <Paragraphs>296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Arial Unicode MS</vt:lpstr>
      <vt:lpstr>Calibri</vt:lpstr>
      <vt:lpstr>Courier New</vt:lpstr>
      <vt:lpstr>Helvetica</vt:lpstr>
      <vt:lpstr>IBM Plex Sans</vt:lpstr>
      <vt:lpstr>Roboto</vt:lpstr>
      <vt:lpstr>Slack-Lato</vt:lpstr>
      <vt:lpstr>-webkit-standard</vt:lpstr>
      <vt:lpstr>Wingdings</vt:lpstr>
      <vt:lpstr>Office Theme</vt:lpstr>
      <vt:lpstr>Docker</vt:lpstr>
      <vt:lpstr>Agenda</vt:lpstr>
      <vt:lpstr>Agenda</vt:lpstr>
      <vt:lpstr>Applicazioni tradizionali</vt:lpstr>
      <vt:lpstr>Virtual Machine</vt:lpstr>
      <vt:lpstr>Container</vt:lpstr>
      <vt:lpstr>Punti di forza dei container</vt:lpstr>
      <vt:lpstr>Virtual Machine VS Container</vt:lpstr>
      <vt:lpstr>Cos'è Docker?</vt:lpstr>
      <vt:lpstr>Strumenti e termini di Docker</vt:lpstr>
      <vt:lpstr>Strumenti e termini di Docker</vt:lpstr>
      <vt:lpstr>Comandi base</vt:lpstr>
      <vt:lpstr>Comandi base</vt:lpstr>
      <vt:lpstr>Comandi base</vt:lpstr>
      <vt:lpstr>Installazione Docker Desktop</vt:lpstr>
      <vt:lpstr>Installazione Docker Desktop: Windows</vt:lpstr>
      <vt:lpstr>PowerPoint Presentation</vt:lpstr>
      <vt:lpstr>Installazione Docker Desktop: Windows</vt:lpstr>
      <vt:lpstr>Schermate visibili durante l’installazione 1/2</vt:lpstr>
      <vt:lpstr>Schermate visibili duante l’installazione 2/2</vt:lpstr>
      <vt:lpstr>Schermate visibili durante l’installazione</vt:lpstr>
      <vt:lpstr>Verifica dell’installazione di WSL</vt:lpstr>
      <vt:lpstr>Installazione Docker Desktop: Windows</vt:lpstr>
      <vt:lpstr>7. Aggiungere l’utente Windows al gruppo docker-user, solo se diverso dall’utente admin</vt:lpstr>
      <vt:lpstr>PowerPoint Presentation</vt:lpstr>
      <vt:lpstr>Installazione Docker Desktop: macOS - Intel</vt:lpstr>
      <vt:lpstr>Installazione Docker Desktop: macOS –Apple silicon</vt:lpstr>
      <vt:lpstr>Installazione Docker Desktop - macOS</vt:lpstr>
      <vt:lpstr>Installazione Docker Desktop: Linux</vt:lpstr>
      <vt:lpstr>Docker – Containerizzare la Todo List application</vt:lpstr>
      <vt:lpstr>Docker – Modifichiamo l’immagine della Todo List application</vt:lpstr>
      <vt:lpstr>Docker – Modifichiamo il container</vt:lpstr>
      <vt:lpstr>Docker – Condividiamo la Todo List application su DockerHub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ROBERTO Venturelli</dc:creator>
  <cp:lastModifiedBy>VALERIO CAMMAROTA</cp:lastModifiedBy>
  <cp:revision>399</cp:revision>
  <cp:lastPrinted>2023-02-03T13:33:23Z</cp:lastPrinted>
  <dcterms:created xsi:type="dcterms:W3CDTF">2020-04-20T12:54:39Z</dcterms:created>
  <dcterms:modified xsi:type="dcterms:W3CDTF">2023-11-06T14:19:25Z</dcterms:modified>
</cp:coreProperties>
</file>